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8" r:id="rId2"/>
    <p:sldId id="257" r:id="rId3"/>
    <p:sldId id="259" r:id="rId4"/>
    <p:sldId id="258"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7" r:id="rId21"/>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4" d="100"/>
          <a:sy n="94" d="100"/>
        </p:scale>
        <p:origin x="-384"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1CDC0-768F-493C-BD22-5504FC285F2E}" type="datetimeFigureOut">
              <a:rPr lang="ru-KZ" smtClean="0"/>
              <a:t>27.06.2025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3B643-8890-433E-9C40-A314292DA77C}" type="slidenum">
              <a:rPr lang="ru-KZ" smtClean="0"/>
              <a:t>‹#›</a:t>
            </a:fld>
            <a:endParaRPr lang="ru-KZ"/>
          </a:p>
        </p:txBody>
      </p:sp>
    </p:spTree>
    <p:extLst>
      <p:ext uri="{BB962C8B-B14F-4D97-AF65-F5344CB8AC3E}">
        <p14:creationId xmlns:p14="http://schemas.microsoft.com/office/powerpoint/2010/main" val="410547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91E3B643-8890-433E-9C40-A314292DA77C}" type="slidenum">
              <a:rPr lang="ru-KZ" smtClean="0"/>
              <a:t>6</a:t>
            </a:fld>
            <a:endParaRPr lang="ru-KZ"/>
          </a:p>
        </p:txBody>
      </p:sp>
    </p:spTree>
    <p:extLst>
      <p:ext uri="{BB962C8B-B14F-4D97-AF65-F5344CB8AC3E}">
        <p14:creationId xmlns:p14="http://schemas.microsoft.com/office/powerpoint/2010/main" val="221918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6CBE16-7180-279C-B980-1B80B94310A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xmlns="" id="{133D787F-56F0-36F1-83B0-6C2399FF3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xmlns="" id="{C46D2C72-2026-5397-CEB6-FF978F58588C}"/>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4DF46FF4-7530-060C-F724-93AA97E17B8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xmlns="" id="{3BF61794-7458-9785-643A-1B49BADF8D16}"/>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386075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46DE46-5615-AF5F-0BF5-392841AF6B1E}"/>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xmlns="" id="{A4005B62-A550-2634-1028-5DBC4DFC6C7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xmlns="" id="{486E55C4-D3BC-A9B6-5875-CB53D1C1C73B}"/>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01484A7C-8558-0765-F068-5B6FFF460649}"/>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xmlns="" id="{75F91A29-30F3-3D9A-F01D-9AEDB8D82505}"/>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4072320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56D4E14A-FCF6-A7D4-0DD3-6A98EF0FD9C8}"/>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xmlns="" id="{F1504AEF-DE4F-F703-A38E-33D6EC2AB68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xmlns="" id="{5AB8D7C9-836D-9231-A1B9-5B790485CB06}"/>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9EC87348-73A7-C760-0744-968DCC694A2E}"/>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xmlns="" id="{BF51B157-9F8F-6DDE-8F97-C4013D0F81A4}"/>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268030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79EAEA8-06D5-67BB-B96B-0A72B366C322}"/>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xmlns="" id="{12055FB6-AC8B-B512-0836-89218CD245B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xmlns="" id="{C3541C0C-99ED-ED95-11F2-C036CDE4AE51}"/>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655926FD-2ABF-2DFA-D00A-0D39C1E404A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xmlns="" id="{F6D664FD-19CD-114A-FB99-E3AF21F82451}"/>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141745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54AC3D7-C802-F2BA-2AE9-3E862FD7BD5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xmlns="" id="{00CB73A4-D374-E455-DACC-5E9EB286B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517185C-FA43-5CFE-0025-F18B0B77C11E}"/>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AAECAE7C-04A2-E0FB-8D77-42DA4ACEDFAD}"/>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xmlns="" id="{A8659835-92CB-D381-1B4E-74CCE2A5149D}"/>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349217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02AC5D7-023D-F107-FEEC-2265589FF0CC}"/>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xmlns="" id="{E00C9A6B-AF15-FADF-C5AB-CC1E61D660E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xmlns="" id="{7A67A49D-49CE-DEFE-A5D0-9B7BA28F633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xmlns="" id="{7501ABE5-64EA-9134-744A-3E212DBB21E4}"/>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6" name="Нижний колонтитул 5">
            <a:extLst>
              <a:ext uri="{FF2B5EF4-FFF2-40B4-BE49-F238E27FC236}">
                <a16:creationId xmlns:a16="http://schemas.microsoft.com/office/drawing/2014/main" xmlns="" id="{C72E160B-BDA1-EEAF-ABC1-74F353A318A6}"/>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xmlns="" id="{E3F8B51C-F1EE-2A70-2DC8-99DCA7942145}"/>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173538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E618EF-939E-01D8-76F4-4E12F57BCD31}"/>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xmlns="" id="{7311E06E-2C46-6B8B-C4E1-A78026277C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4BBC02DB-8E0E-C55B-E161-FFAE3C11A0E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xmlns="" id="{2C046405-06B0-5A02-B783-8FEA3CF71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32008664-240E-5BFB-0C44-F6929BDDB95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xmlns="" id="{5F611528-4E2C-7E8C-08E2-37DE222748A0}"/>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8" name="Нижний колонтитул 7">
            <a:extLst>
              <a:ext uri="{FF2B5EF4-FFF2-40B4-BE49-F238E27FC236}">
                <a16:creationId xmlns:a16="http://schemas.microsoft.com/office/drawing/2014/main" xmlns="" id="{7BDFBCB0-0769-9BAA-5701-9347D5E2E9EC}"/>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xmlns="" id="{245D47CD-DAF7-7CF8-92F6-5CD7D0E7D068}"/>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424985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2F24BE9-A717-E70E-EF7C-78E8EEE7E421}"/>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xmlns="" id="{B4D9C834-FCE1-8E8C-7402-D23B8D3E30F6}"/>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4" name="Нижний колонтитул 3">
            <a:extLst>
              <a:ext uri="{FF2B5EF4-FFF2-40B4-BE49-F238E27FC236}">
                <a16:creationId xmlns:a16="http://schemas.microsoft.com/office/drawing/2014/main" xmlns="" id="{B6CDF20C-5CE2-0514-31CE-A840D273AD3E}"/>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xmlns="" id="{67A68C8D-1128-5BA5-3C02-84187FBFB982}"/>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370981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42C31D79-D520-25C5-91F8-5F7D859B169E}"/>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3" name="Нижний колонтитул 2">
            <a:extLst>
              <a:ext uri="{FF2B5EF4-FFF2-40B4-BE49-F238E27FC236}">
                <a16:creationId xmlns:a16="http://schemas.microsoft.com/office/drawing/2014/main" xmlns="" id="{F75FE319-D9BE-0768-59A1-3883A1647070}"/>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xmlns="" id="{B9595F16-4129-9194-32F2-8CDE8258BD82}"/>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212243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61F9F6-2E20-04F1-87BD-72922566526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xmlns="" id="{72BDFE31-FC0D-EDC4-C6E9-280F19B41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xmlns="" id="{96EF5EC6-2A88-7396-0123-D26FFE927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7A87621-46EB-4276-D2C3-C6D7056AD4CD}"/>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6" name="Нижний колонтитул 5">
            <a:extLst>
              <a:ext uri="{FF2B5EF4-FFF2-40B4-BE49-F238E27FC236}">
                <a16:creationId xmlns:a16="http://schemas.microsoft.com/office/drawing/2014/main" xmlns="" id="{7718C00E-4B79-AF85-E5E5-262F6351CB20}"/>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xmlns="" id="{CDB3F36B-9E64-5E58-E196-ADC3E6327B7D}"/>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267166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5F8130-9E45-94AE-C2D7-4566CCB6FD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xmlns="" id="{18111B43-FD10-14F6-38A7-219371F3F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xmlns="" id="{1C4A1C44-97B9-1470-F9DE-69E00F554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E3570F5-7A0C-4D32-CD8C-D2576814DAC7}"/>
              </a:ext>
            </a:extLst>
          </p:cNvPr>
          <p:cNvSpPr>
            <a:spLocks noGrp="1"/>
          </p:cNvSpPr>
          <p:nvPr>
            <p:ph type="dt" sz="half" idx="10"/>
          </p:nvPr>
        </p:nvSpPr>
        <p:spPr/>
        <p:txBody>
          <a:bodyPr/>
          <a:lstStyle/>
          <a:p>
            <a:fld id="{ACC09E1D-3C5E-4103-9E2E-094BD1C8401E}" type="datetimeFigureOut">
              <a:rPr lang="ru-KZ" smtClean="0"/>
              <a:t>27.06.2025</a:t>
            </a:fld>
            <a:endParaRPr lang="ru-KZ"/>
          </a:p>
        </p:txBody>
      </p:sp>
      <p:sp>
        <p:nvSpPr>
          <p:cNvPr id="6" name="Нижний колонтитул 5">
            <a:extLst>
              <a:ext uri="{FF2B5EF4-FFF2-40B4-BE49-F238E27FC236}">
                <a16:creationId xmlns:a16="http://schemas.microsoft.com/office/drawing/2014/main" xmlns="" id="{4BA5A411-88BC-0A78-B25F-4EBC934F1E5B}"/>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xmlns="" id="{387039B3-B9DB-E7F9-F37F-793D926AAB34}"/>
              </a:ext>
            </a:extLst>
          </p:cNvPr>
          <p:cNvSpPr>
            <a:spLocks noGrp="1"/>
          </p:cNvSpPr>
          <p:nvPr>
            <p:ph type="sldNum" sz="quarter" idx="12"/>
          </p:nvPr>
        </p:nvSpPr>
        <p:spPr/>
        <p:txBody>
          <a:bodyPr/>
          <a:lstStyle/>
          <a:p>
            <a:fld id="{9204A2CE-7802-4FAD-B0F1-1C11F5DE0C1F}" type="slidenum">
              <a:rPr lang="ru-KZ" smtClean="0"/>
              <a:t>‹#›</a:t>
            </a:fld>
            <a:endParaRPr lang="ru-KZ"/>
          </a:p>
        </p:txBody>
      </p:sp>
    </p:spTree>
    <p:extLst>
      <p:ext uri="{BB962C8B-B14F-4D97-AF65-F5344CB8AC3E}">
        <p14:creationId xmlns:p14="http://schemas.microsoft.com/office/powerpoint/2010/main" val="846663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AFA1F88-5057-8DAD-187F-00E26E6C7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xmlns="" id="{38B0E70C-231A-0E9F-C8D8-1780E61B1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xmlns="" id="{9C9893D4-16B0-475D-747D-C7DA4FD4F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09E1D-3C5E-4103-9E2E-094BD1C8401E}" type="datetimeFigureOut">
              <a:rPr lang="ru-KZ" smtClean="0"/>
              <a:t>27.06.2025</a:t>
            </a:fld>
            <a:endParaRPr lang="ru-KZ"/>
          </a:p>
        </p:txBody>
      </p:sp>
      <p:sp>
        <p:nvSpPr>
          <p:cNvPr id="5" name="Нижний колонтитул 4">
            <a:extLst>
              <a:ext uri="{FF2B5EF4-FFF2-40B4-BE49-F238E27FC236}">
                <a16:creationId xmlns:a16="http://schemas.microsoft.com/office/drawing/2014/main" xmlns="" id="{D24A56AC-EBFC-CD7E-FFFB-89FEAD11D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KZ"/>
          </a:p>
        </p:txBody>
      </p:sp>
      <p:sp>
        <p:nvSpPr>
          <p:cNvPr id="6" name="Номер слайда 5">
            <a:extLst>
              <a:ext uri="{FF2B5EF4-FFF2-40B4-BE49-F238E27FC236}">
                <a16:creationId xmlns:a16="http://schemas.microsoft.com/office/drawing/2014/main" xmlns="" id="{30CD2911-47F3-67A2-F0D4-C2452C32D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4A2CE-7802-4FAD-B0F1-1C11F5DE0C1F}" type="slidenum">
              <a:rPr lang="ru-KZ" smtClean="0"/>
              <a:t>‹#›</a:t>
            </a:fld>
            <a:endParaRPr lang="ru-KZ"/>
          </a:p>
        </p:txBody>
      </p:sp>
    </p:spTree>
    <p:extLst>
      <p:ext uri="{BB962C8B-B14F-4D97-AF65-F5344CB8AC3E}">
        <p14:creationId xmlns:p14="http://schemas.microsoft.com/office/powerpoint/2010/main" val="513023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03320" y="0"/>
            <a:ext cx="7766936" cy="1646302"/>
          </a:xfrm>
        </p:spPr>
        <p:txBody>
          <a:bodyPr/>
          <a:lstStyle/>
          <a:p>
            <a:pPr algn="ctr"/>
            <a:r>
              <a:rPr lang="kk-KZ" b="1" dirty="0" smtClean="0">
                <a:solidFill>
                  <a:srgbClr val="00B050"/>
                </a:solidFill>
                <a:latin typeface="Times New Roman" panose="02020603050405020304" pitchFamily="18" charset="0"/>
                <a:cs typeface="Times New Roman" panose="02020603050405020304" pitchFamily="18" charset="0"/>
              </a:rPr>
              <a:t>Ғажайып лагерь</a:t>
            </a:r>
            <a:endParaRPr lang="ru-RU" b="1" dirty="0">
              <a:solidFill>
                <a:srgbClr val="00B05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endParaRPr lang="ru-RU"/>
          </a:p>
        </p:txBody>
      </p:sp>
      <p:sp>
        <p:nvSpPr>
          <p:cNvPr id="5" name="TextBox 4"/>
          <p:cNvSpPr txBox="1"/>
          <p:nvPr/>
        </p:nvSpPr>
        <p:spPr>
          <a:xfrm>
            <a:off x="6545179" y="2995863"/>
            <a:ext cx="184731" cy="369332"/>
          </a:xfrm>
          <a:prstGeom prst="rect">
            <a:avLst/>
          </a:prstGeom>
          <a:noFill/>
        </p:spPr>
        <p:txBody>
          <a:bodyPr wrap="none" rtlCol="0">
            <a:spAutoFit/>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281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3489D7B-4AA9-3BC0-CC20-3A38D2F084B7}"/>
              </a:ext>
            </a:extLst>
          </p:cNvPr>
          <p:cNvSpPr>
            <a:spLocks noGrp="1"/>
          </p:cNvSpPr>
          <p:nvPr>
            <p:ph type="title"/>
          </p:nvPr>
        </p:nvSpPr>
        <p:spPr>
          <a:xfrm>
            <a:off x="4715256" y="355981"/>
            <a:ext cx="2938272" cy="1325563"/>
          </a:xfrm>
        </p:spPr>
        <p:txBody>
          <a:bodyPr/>
          <a:lstStyle/>
          <a:p>
            <a:r>
              <a:rPr lang="kk-KZ" dirty="0"/>
              <a:t>26 маусым</a:t>
            </a:r>
            <a:endParaRPr lang="ru-KZ" dirty="0"/>
          </a:p>
        </p:txBody>
      </p:sp>
      <p:pic>
        <p:nvPicPr>
          <p:cNvPr id="4" name="Объект 3">
            <a:extLst>
              <a:ext uri="{FF2B5EF4-FFF2-40B4-BE49-F238E27FC236}">
                <a16:creationId xmlns:a16="http://schemas.microsoft.com/office/drawing/2014/main" xmlns="" id="{E74961EF-49EA-2DA2-E706-9888CF6F1A8A}"/>
              </a:ext>
            </a:extLst>
          </p:cNvPr>
          <p:cNvPicPr>
            <a:picLocks noGrp="1" noChangeAspect="1"/>
          </p:cNvPicPr>
          <p:nvPr>
            <p:ph idx="1"/>
          </p:nvPr>
        </p:nvPicPr>
        <p:blipFill>
          <a:blip r:embed="rId2"/>
          <a:stretch>
            <a:fillRect/>
          </a:stretch>
        </p:blipFill>
        <p:spPr>
          <a:xfrm>
            <a:off x="401108" y="1774825"/>
            <a:ext cx="5801784" cy="4351338"/>
          </a:xfrm>
          <a:prstGeom prst="rect">
            <a:avLst/>
          </a:prstGeom>
        </p:spPr>
      </p:pic>
      <p:sp>
        <p:nvSpPr>
          <p:cNvPr id="3" name="Прямоугольник 2"/>
          <p:cNvSpPr/>
          <p:nvPr/>
        </p:nvSpPr>
        <p:spPr>
          <a:xfrm>
            <a:off x="6746240" y="2598896"/>
            <a:ext cx="3738880" cy="2308324"/>
          </a:xfrm>
          <a:prstGeom prst="rect">
            <a:avLst/>
          </a:prstGeom>
        </p:spPr>
        <p:txBody>
          <a:bodyPr wrap="square">
            <a:spAutoFit/>
          </a:bodyPr>
          <a:lstStyle/>
          <a:p>
            <a:r>
              <a:rPr lang="ru-RU" b="1" i="1" dirty="0" err="1">
                <a:solidFill>
                  <a:srgbClr val="002060"/>
                </a:solidFill>
              </a:rPr>
              <a:t>Бүгінгі</a:t>
            </a:r>
            <a:r>
              <a:rPr lang="ru-RU" b="1" i="1" dirty="0">
                <a:solidFill>
                  <a:srgbClr val="002060"/>
                </a:solidFill>
              </a:rPr>
              <a:t> </a:t>
            </a:r>
            <a:r>
              <a:rPr lang="ru-RU" b="1" i="1" dirty="0" err="1">
                <a:solidFill>
                  <a:srgbClr val="002060"/>
                </a:solidFill>
              </a:rPr>
              <a:t>күн</a:t>
            </a:r>
            <a:r>
              <a:rPr lang="ru-RU" b="1" i="1" dirty="0">
                <a:solidFill>
                  <a:srgbClr val="002060"/>
                </a:solidFill>
              </a:rPr>
              <a:t> </a:t>
            </a:r>
            <a:r>
              <a:rPr lang="ru-RU" b="1" i="1" dirty="0" err="1">
                <a:solidFill>
                  <a:srgbClr val="002060"/>
                </a:solidFill>
              </a:rPr>
              <a:t>біздер</a:t>
            </a:r>
            <a:r>
              <a:rPr lang="ru-RU" b="1" i="1" dirty="0">
                <a:solidFill>
                  <a:srgbClr val="002060"/>
                </a:solidFill>
              </a:rPr>
              <a:t> </a:t>
            </a:r>
            <a:r>
              <a:rPr lang="ru-RU" b="1" i="1" dirty="0" err="1">
                <a:solidFill>
                  <a:srgbClr val="002060"/>
                </a:solidFill>
              </a:rPr>
              <a:t>ушін</a:t>
            </a:r>
            <a:r>
              <a:rPr lang="ru-RU" b="1" i="1" dirty="0">
                <a:solidFill>
                  <a:srgbClr val="002060"/>
                </a:solidFill>
              </a:rPr>
              <a:t> </a:t>
            </a:r>
            <a:r>
              <a:rPr lang="ru-RU" b="1" i="1" dirty="0" err="1">
                <a:solidFill>
                  <a:srgbClr val="002060"/>
                </a:solidFill>
              </a:rPr>
              <a:t>ерекше</a:t>
            </a:r>
            <a:r>
              <a:rPr lang="ru-RU" b="1" i="1" dirty="0">
                <a:solidFill>
                  <a:srgbClr val="002060"/>
                </a:solidFill>
              </a:rPr>
              <a:t> </a:t>
            </a:r>
            <a:r>
              <a:rPr lang="ru-RU" b="1" i="1" dirty="0" err="1">
                <a:solidFill>
                  <a:srgbClr val="002060"/>
                </a:solidFill>
              </a:rPr>
              <a:t>басталды</a:t>
            </a:r>
            <a:r>
              <a:rPr lang="ru-RU" b="1" i="1" dirty="0">
                <a:solidFill>
                  <a:srgbClr val="002060"/>
                </a:solidFill>
              </a:rPr>
              <a:t>. </a:t>
            </a:r>
            <a:r>
              <a:rPr lang="ru-RU" b="1" i="1" dirty="0" err="1">
                <a:solidFill>
                  <a:srgbClr val="002060"/>
                </a:solidFill>
              </a:rPr>
              <a:t>Балаларды</a:t>
            </a:r>
            <a:r>
              <a:rPr lang="ru-RU" b="1" i="1" dirty="0">
                <a:solidFill>
                  <a:srgbClr val="002060"/>
                </a:solidFill>
              </a:rPr>
              <a:t> </a:t>
            </a:r>
            <a:r>
              <a:rPr lang="ru-RU" b="1" i="1" dirty="0" err="1">
                <a:solidFill>
                  <a:srgbClr val="002060"/>
                </a:solidFill>
              </a:rPr>
              <a:t>танертен</a:t>
            </a:r>
            <a:r>
              <a:rPr lang="ru-RU" b="1" i="1" dirty="0">
                <a:solidFill>
                  <a:srgbClr val="002060"/>
                </a:solidFill>
              </a:rPr>
              <a:t> </a:t>
            </a:r>
            <a:r>
              <a:rPr lang="ru-RU" b="1" i="1" dirty="0" err="1">
                <a:solidFill>
                  <a:srgbClr val="002060"/>
                </a:solidFill>
              </a:rPr>
              <a:t>кеңілді</a:t>
            </a:r>
            <a:r>
              <a:rPr lang="ru-RU" b="1" i="1" dirty="0">
                <a:solidFill>
                  <a:srgbClr val="002060"/>
                </a:solidFill>
              </a:rPr>
              <a:t> </a:t>
            </a:r>
            <a:r>
              <a:rPr lang="ru-RU" b="1" i="1" dirty="0" err="1">
                <a:solidFill>
                  <a:srgbClr val="002060"/>
                </a:solidFill>
              </a:rPr>
              <a:t>әуенмен</a:t>
            </a:r>
            <a:r>
              <a:rPr lang="ru-RU" b="1" i="1" dirty="0">
                <a:solidFill>
                  <a:srgbClr val="002060"/>
                </a:solidFill>
              </a:rPr>
              <a:t> </a:t>
            </a:r>
            <a:r>
              <a:rPr lang="ru-RU" b="1" i="1" dirty="0" err="1">
                <a:solidFill>
                  <a:srgbClr val="002060"/>
                </a:solidFill>
              </a:rPr>
              <a:t>қарсы</a:t>
            </a:r>
            <a:r>
              <a:rPr lang="ru-RU" b="1" i="1" dirty="0">
                <a:solidFill>
                  <a:srgbClr val="002060"/>
                </a:solidFill>
              </a:rPr>
              <a:t> </a:t>
            </a:r>
            <a:r>
              <a:rPr lang="ru-RU" b="1" i="1" dirty="0" err="1">
                <a:solidFill>
                  <a:srgbClr val="002060"/>
                </a:solidFill>
              </a:rPr>
              <a:t>алып</a:t>
            </a:r>
            <a:r>
              <a:rPr lang="ru-RU" b="1" i="1" dirty="0">
                <a:solidFill>
                  <a:srgbClr val="002060"/>
                </a:solidFill>
              </a:rPr>
              <a:t>, </a:t>
            </a:r>
            <a:r>
              <a:rPr lang="ru-RU" b="1" i="1" dirty="0" err="1">
                <a:solidFill>
                  <a:srgbClr val="002060"/>
                </a:solidFill>
              </a:rPr>
              <a:t>таңгы</a:t>
            </a:r>
            <a:r>
              <a:rPr lang="ru-RU" b="1" i="1" dirty="0">
                <a:solidFill>
                  <a:srgbClr val="002060"/>
                </a:solidFill>
              </a:rPr>
              <a:t> </a:t>
            </a:r>
            <a:r>
              <a:rPr lang="ru-RU" b="1" i="1" dirty="0" err="1">
                <a:solidFill>
                  <a:srgbClr val="002060"/>
                </a:solidFill>
              </a:rPr>
              <a:t>жаттығу</a:t>
            </a:r>
            <a:r>
              <a:rPr lang="ru-RU" b="1" i="1" dirty="0">
                <a:solidFill>
                  <a:srgbClr val="002060"/>
                </a:solidFill>
              </a:rPr>
              <a:t> </a:t>
            </a:r>
            <a:r>
              <a:rPr lang="ru-RU" b="1" i="1" dirty="0" err="1">
                <a:solidFill>
                  <a:srgbClr val="002060"/>
                </a:solidFill>
              </a:rPr>
              <a:t>жасалды</a:t>
            </a:r>
            <a:r>
              <a:rPr lang="ru-RU" b="1" i="1" dirty="0">
                <a:solidFill>
                  <a:srgbClr val="002060"/>
                </a:solidFill>
              </a:rPr>
              <a:t>. </a:t>
            </a:r>
            <a:r>
              <a:rPr lang="ru-RU" b="1" i="1" dirty="0" err="1">
                <a:solidFill>
                  <a:srgbClr val="002060"/>
                </a:solidFill>
              </a:rPr>
              <a:t>Балалар</a:t>
            </a:r>
            <a:r>
              <a:rPr lang="ru-RU" b="1" i="1" dirty="0">
                <a:solidFill>
                  <a:srgbClr val="002060"/>
                </a:solidFill>
              </a:rPr>
              <a:t> </a:t>
            </a:r>
            <a:r>
              <a:rPr lang="ru-RU" b="1" i="1" dirty="0" err="1">
                <a:solidFill>
                  <a:srgbClr val="002060"/>
                </a:solidFill>
              </a:rPr>
              <a:t>таңертен</a:t>
            </a:r>
            <a:r>
              <a:rPr lang="ru-RU" b="1" i="1" dirty="0">
                <a:solidFill>
                  <a:srgbClr val="002060"/>
                </a:solidFill>
              </a:rPr>
              <a:t> </a:t>
            </a:r>
            <a:r>
              <a:rPr lang="ru-RU" b="1" i="1" dirty="0" err="1">
                <a:solidFill>
                  <a:srgbClr val="002060"/>
                </a:solidFill>
              </a:rPr>
              <a:t>серуенге</a:t>
            </a:r>
            <a:r>
              <a:rPr lang="ru-RU" b="1" i="1" dirty="0">
                <a:solidFill>
                  <a:srgbClr val="002060"/>
                </a:solidFill>
              </a:rPr>
              <a:t> </a:t>
            </a:r>
            <a:r>
              <a:rPr lang="ru-RU" b="1" i="1" dirty="0" err="1">
                <a:solidFill>
                  <a:srgbClr val="002060"/>
                </a:solidFill>
              </a:rPr>
              <a:t>шыкты</a:t>
            </a:r>
            <a:r>
              <a:rPr lang="ru-RU" b="1" i="1" dirty="0">
                <a:solidFill>
                  <a:srgbClr val="002060"/>
                </a:solidFill>
              </a:rPr>
              <a:t>. </a:t>
            </a:r>
            <a:r>
              <a:rPr lang="ru-RU" b="1" i="1" dirty="0" err="1">
                <a:solidFill>
                  <a:srgbClr val="002060"/>
                </a:solidFill>
              </a:rPr>
              <a:t>Барлык</a:t>
            </a:r>
            <a:r>
              <a:rPr lang="ru-RU" b="1" i="1" dirty="0">
                <a:solidFill>
                  <a:srgbClr val="002060"/>
                </a:solidFill>
              </a:rPr>
              <a:t> </a:t>
            </a:r>
            <a:r>
              <a:rPr lang="ru-RU" b="1" i="1" dirty="0" err="1">
                <a:solidFill>
                  <a:srgbClr val="002060"/>
                </a:solidFill>
              </a:rPr>
              <a:t>топтар</a:t>
            </a:r>
            <a:r>
              <a:rPr lang="ru-RU" b="1" i="1" dirty="0">
                <a:solidFill>
                  <a:srgbClr val="002060"/>
                </a:solidFill>
              </a:rPr>
              <a:t> </a:t>
            </a:r>
            <a:r>
              <a:rPr lang="ru-RU" b="1" i="1" dirty="0" err="1">
                <a:solidFill>
                  <a:srgbClr val="002060"/>
                </a:solidFill>
              </a:rPr>
              <a:t>бірігіп</a:t>
            </a:r>
            <a:r>
              <a:rPr lang="ru-RU" b="1" i="1" dirty="0">
                <a:solidFill>
                  <a:srgbClr val="002060"/>
                </a:solidFill>
              </a:rPr>
              <a:t> </a:t>
            </a:r>
            <a:r>
              <a:rPr lang="ru-RU" b="1" i="1" dirty="0" err="1">
                <a:solidFill>
                  <a:srgbClr val="002060"/>
                </a:solidFill>
              </a:rPr>
              <a:t>мектептің</a:t>
            </a:r>
            <a:r>
              <a:rPr lang="ru-RU" b="1" i="1" dirty="0">
                <a:solidFill>
                  <a:srgbClr val="002060"/>
                </a:solidFill>
              </a:rPr>
              <a:t> АКТ </a:t>
            </a:r>
            <a:r>
              <a:rPr lang="ru-RU" b="1" i="1" dirty="0" err="1">
                <a:solidFill>
                  <a:srgbClr val="002060"/>
                </a:solidFill>
              </a:rPr>
              <a:t>залында</a:t>
            </a:r>
            <a:r>
              <a:rPr lang="ru-RU" b="1" i="1" dirty="0">
                <a:solidFill>
                  <a:srgbClr val="002060"/>
                </a:solidFill>
              </a:rPr>
              <a:t> Цирк </a:t>
            </a:r>
            <a:r>
              <a:rPr lang="ru-RU" b="1" i="1" dirty="0" err="1">
                <a:solidFill>
                  <a:srgbClr val="002060"/>
                </a:solidFill>
              </a:rPr>
              <a:t>қойылымын</a:t>
            </a:r>
            <a:r>
              <a:rPr lang="ru-RU" b="1" i="1" dirty="0">
                <a:solidFill>
                  <a:srgbClr val="002060"/>
                </a:solidFill>
              </a:rPr>
              <a:t> </a:t>
            </a:r>
            <a:r>
              <a:rPr lang="ru-RU" b="1" i="1" dirty="0" err="1">
                <a:solidFill>
                  <a:srgbClr val="002060"/>
                </a:solidFill>
              </a:rPr>
              <a:t>тамашалады</a:t>
            </a:r>
            <a:r>
              <a:rPr lang="ru-RU" b="1" i="1" dirty="0">
                <a:solidFill>
                  <a:srgbClr val="002060"/>
                </a:solidFill>
              </a:rPr>
              <a:t>.</a:t>
            </a:r>
            <a:endParaRPr lang="ru-RU" dirty="0"/>
          </a:p>
        </p:txBody>
      </p:sp>
    </p:spTree>
    <p:extLst>
      <p:ext uri="{BB962C8B-B14F-4D97-AF65-F5344CB8AC3E}">
        <p14:creationId xmlns:p14="http://schemas.microsoft.com/office/powerpoint/2010/main" val="33090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766" y="453189"/>
            <a:ext cx="8596668" cy="1320800"/>
          </a:xfrm>
        </p:spPr>
        <p:txBody>
          <a:bodyPr/>
          <a:lstStyle/>
          <a:p>
            <a:r>
              <a:rPr lang="ru-RU" dirty="0" smtClean="0"/>
              <a:t>16.06.25 </a:t>
            </a:r>
            <a:endParaRPr lang="ru-RU" dirty="0"/>
          </a:p>
        </p:txBody>
      </p:sp>
      <p:sp>
        <p:nvSpPr>
          <p:cNvPr id="3" name="Объект 2"/>
          <p:cNvSpPr>
            <a:spLocks noGrp="1"/>
          </p:cNvSpPr>
          <p:nvPr>
            <p:ph idx="1"/>
          </p:nvPr>
        </p:nvSpPr>
        <p:spPr>
          <a:xfrm>
            <a:off x="1162223" y="1113589"/>
            <a:ext cx="8526823" cy="3880773"/>
          </a:xfrm>
        </p:spPr>
        <p:txBody>
          <a:bodyPr>
            <a:normAutofit lnSpcReduction="10000"/>
          </a:bodyPr>
          <a:lstStyle/>
          <a:p>
            <a:pPr marL="0" indent="0" fontAlgn="base">
              <a:buNone/>
            </a:pPr>
            <a:r>
              <a:rPr lang="ru-RU" b="1" i="1" dirty="0" smtClean="0">
                <a:solidFill>
                  <a:srgbClr val="002060"/>
                </a:solidFill>
                <a:latin typeface="Times New Roman" panose="02020603050405020304" pitchFamily="18" charset="0"/>
                <a:cs typeface="Times New Roman" panose="02020603050405020304" pitchFamily="18" charset="0"/>
              </a:rPr>
              <a:t>93 </a:t>
            </a:r>
            <a:r>
              <a:rPr lang="ru-RU" b="1" i="1" dirty="0" err="1" smtClean="0">
                <a:solidFill>
                  <a:srgbClr val="002060"/>
                </a:solidFill>
                <a:latin typeface="Times New Roman" panose="02020603050405020304" pitchFamily="18" charset="0"/>
                <a:cs typeface="Times New Roman" panose="02020603050405020304" pitchFamily="18" charset="0"/>
              </a:rPr>
              <a:t>мектеп-лицейінің </a:t>
            </a:r>
            <a:r>
              <a:rPr lang="ru-RU" b="1" i="1" dirty="0" err="1">
                <a:solidFill>
                  <a:srgbClr val="002060"/>
                </a:solidFill>
                <a:latin typeface="Times New Roman" panose="02020603050405020304" pitchFamily="18" charset="0"/>
                <a:cs typeface="Times New Roman" panose="02020603050405020304" pitchFamily="18" charset="0"/>
              </a:rPr>
              <a:t>жанынан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ашылған </a:t>
            </a:r>
            <a:r>
              <a:rPr lang="ru-RU" b="1" i="1" dirty="0" smtClean="0">
                <a:solidFill>
                  <a:srgbClr val="002060"/>
                </a:solidFill>
                <a:latin typeface="Times New Roman" panose="02020603050405020304" pitchFamily="18" charset="0"/>
                <a:cs typeface="Times New Roman" panose="02020603050405020304" pitchFamily="18" charset="0"/>
              </a:rPr>
              <a:t>«</a:t>
            </a:r>
            <a:r>
              <a:rPr lang="ru-RU" b="1" i="1" dirty="0" err="1" smtClean="0">
                <a:solidFill>
                  <a:srgbClr val="002060"/>
                </a:solidFill>
                <a:latin typeface="Times New Roman" panose="02020603050405020304" pitchFamily="18" charset="0"/>
                <a:cs typeface="Times New Roman" panose="02020603050405020304" pitchFamily="18" charset="0"/>
              </a:rPr>
              <a:t>Ғажайып</a:t>
            </a:r>
            <a:r>
              <a:rPr lang="ru-RU" b="1" i="1" dirty="0" smtClean="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жазғы тынығу лагері</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smtClean="0">
                <a:solidFill>
                  <a:srgbClr val="002060"/>
                </a:solidFill>
                <a:latin typeface="Times New Roman" panose="02020603050405020304" pitchFamily="18" charset="0"/>
                <a:cs typeface="Times New Roman" panose="02020603050405020304" pitchFamily="18" charset="0"/>
              </a:rPr>
              <a:t>16маусым </a:t>
            </a:r>
            <a:r>
              <a:rPr lang="ru-RU" b="1" i="1" dirty="0">
                <a:solidFill>
                  <a:srgbClr val="002060"/>
                </a:solidFill>
                <a:latin typeface="Times New Roman" panose="02020603050405020304" pitchFamily="18" charset="0"/>
                <a:cs typeface="Times New Roman" panose="02020603050405020304" pitchFamily="18" charset="0"/>
              </a:rPr>
              <a:t>мен </a:t>
            </a:r>
            <a:r>
              <a:rPr lang="ru-RU" b="1" i="1" dirty="0" smtClean="0">
                <a:solidFill>
                  <a:srgbClr val="002060"/>
                </a:solidFill>
                <a:latin typeface="Times New Roman" panose="02020603050405020304" pitchFamily="18" charset="0"/>
                <a:cs typeface="Times New Roman" panose="02020603050405020304" pitchFamily="18" charset="0"/>
              </a:rPr>
              <a:t>27 </a:t>
            </a:r>
            <a:r>
              <a:rPr lang="ru-RU" b="1" i="1" dirty="0" err="1">
                <a:solidFill>
                  <a:srgbClr val="002060"/>
                </a:solidFill>
                <a:latin typeface="Times New Roman" panose="02020603050405020304" pitchFamily="18" charset="0"/>
                <a:cs typeface="Times New Roman" panose="02020603050405020304" pitchFamily="18" charset="0"/>
              </a:rPr>
              <a:t>маусым</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арлығында үздіксіз жұмыс жасады</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smtClean="0">
                <a:solidFill>
                  <a:srgbClr val="002060"/>
                </a:solidFill>
                <a:latin typeface="Times New Roman" panose="02020603050405020304" pitchFamily="18" charset="0"/>
                <a:cs typeface="Times New Roman" panose="02020603050405020304" pitchFamily="18" charset="0"/>
              </a:rPr>
              <a:t>«</a:t>
            </a:r>
            <a:r>
              <a:rPr lang="ru-RU" b="1" i="1" dirty="0" err="1">
                <a:solidFill>
                  <a:srgbClr val="002060"/>
                </a:solidFill>
                <a:latin typeface="Times New Roman" panose="02020603050405020304" pitchFamily="18" charset="0"/>
                <a:cs typeface="Times New Roman" panose="02020603050405020304" pitchFamily="18" charset="0"/>
              </a:rPr>
              <a:t>Бақытты балалық шақ» тақырыбында лагердің ашылу</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салтанаты</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өткізілді.</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Балалар</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өздерінің</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жаттаған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тақпақтарын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айтып</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әндер</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айтып</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би</a:t>
            </a:r>
            <a:r>
              <a:rPr lang="ru-RU" b="1" i="1" dirty="0">
                <a:solidFill>
                  <a:srgbClr val="002060"/>
                </a:solidFill>
                <a:latin typeface="Times New Roman" panose="02020603050405020304" pitchFamily="18" charset="0"/>
                <a:cs typeface="Times New Roman" panose="02020603050405020304" pitchFamily="18" charset="0"/>
              </a:rPr>
              <a:t> - </a:t>
            </a:r>
            <a:r>
              <a:rPr lang="ru-RU" b="1" i="1" dirty="0" err="1">
                <a:solidFill>
                  <a:srgbClr val="002060"/>
                </a:solidFill>
                <a:latin typeface="Times New Roman" panose="02020603050405020304" pitchFamily="18" charset="0"/>
                <a:cs typeface="Times New Roman" panose="02020603050405020304" pitchFamily="18" charset="0"/>
              </a:rPr>
              <a:t>биледі</a:t>
            </a:r>
            <a:r>
              <a:rPr lang="ru-RU" b="1" i="1" dirty="0">
                <a:solidFill>
                  <a:srgbClr val="002060"/>
                </a:solidFill>
                <a:latin typeface="Times New Roman" panose="02020603050405020304" pitchFamily="18" charset="0"/>
                <a:cs typeface="Times New Roman" panose="02020603050405020304" pitchFamily="18" charset="0"/>
              </a:rPr>
              <a:t>.</a:t>
            </a:r>
          </a:p>
          <a:p>
            <a:pPr fontAlgn="base"/>
            <a:r>
              <a:rPr lang="ru-RU" b="1" i="1" dirty="0" err="1">
                <a:solidFill>
                  <a:srgbClr val="002060"/>
                </a:solidFill>
                <a:latin typeface="Times New Roman" panose="02020603050405020304" pitchFamily="18" charset="0"/>
                <a:cs typeface="Times New Roman" panose="02020603050405020304" pitchFamily="18" charset="0"/>
              </a:rPr>
              <a:t>Жазғы</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демалыстың</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әр</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күні</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оқушылар</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үшін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қымбат</a:t>
            </a:r>
            <a:r>
              <a:rPr lang="ru-RU" b="1" i="1" dirty="0">
                <a:solidFill>
                  <a:srgbClr val="002060"/>
                </a:solidFill>
                <a:latin typeface="Times New Roman" panose="02020603050405020304" pitchFamily="18" charset="0"/>
                <a:cs typeface="Times New Roman" panose="02020603050405020304" pitchFamily="18" charset="0"/>
              </a:rPr>
              <a:t>. Лагерь </a:t>
            </a:r>
            <a:r>
              <a:rPr lang="ru-RU" b="1" i="1" dirty="0" err="1">
                <a:solidFill>
                  <a:srgbClr val="002060"/>
                </a:solidFill>
                <a:latin typeface="Times New Roman" panose="02020603050405020304" pitchFamily="18" charset="0"/>
                <a:cs typeface="Times New Roman" panose="02020603050405020304" pitchFamily="18" charset="0"/>
              </a:rPr>
              <a:t>ашылған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күннен</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бастап</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оқушылардың</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қызығушылығы</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a:solidFill>
                  <a:srgbClr val="002060"/>
                </a:solidFill>
                <a:latin typeface="Times New Roman" panose="02020603050405020304" pitchFamily="18" charset="0"/>
                <a:cs typeface="Times New Roman" panose="02020603050405020304" pitchFamily="18" charset="0"/>
              </a:rPr>
              <a:t>жоғары</a:t>
            </a:r>
            <a:r>
              <a:rPr lang="ru-RU" b="1" i="1" dirty="0">
                <a:solidFill>
                  <a:srgbClr val="002060"/>
                </a:solidFill>
                <a:latin typeface="Times New Roman" panose="02020603050405020304" pitchFamily="18" charset="0"/>
                <a:cs typeface="Times New Roman" panose="02020603050405020304" pitchFamily="18" charset="0"/>
              </a:rPr>
              <a:t> </a:t>
            </a:r>
            <a:r>
              <a:rPr lang="ru-RU" b="1" i="1" dirty="0" err="1" smtClean="0">
                <a:solidFill>
                  <a:srgbClr val="002060"/>
                </a:solidFill>
                <a:latin typeface="Times New Roman" panose="02020603050405020304" pitchFamily="18" charset="0"/>
                <a:cs typeface="Times New Roman" panose="02020603050405020304" pitchFamily="18" charset="0"/>
              </a:rPr>
              <a:t>болды</a:t>
            </a:r>
            <a:r>
              <a:rPr lang="ru-RU" b="1" i="1" dirty="0" smtClean="0">
                <a:solidFill>
                  <a:srgbClr val="002060"/>
                </a:solidFill>
                <a:latin typeface="Times New Roman" panose="02020603050405020304" pitchFamily="18" charset="0"/>
                <a:cs typeface="Times New Roman" panose="02020603050405020304" pitchFamily="18" charset="0"/>
              </a:rPr>
              <a:t>. </a:t>
            </a:r>
          </a:p>
          <a:p>
            <a:pPr marL="0" indent="0">
              <a:buNone/>
            </a:pP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771918" y="3870960"/>
            <a:ext cx="2384641" cy="259664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8910320" y="3331924"/>
            <a:ext cx="3078480" cy="3065744"/>
          </a:xfrm>
          <a:prstGeom prst="rect">
            <a:avLst/>
          </a:prstGeom>
          <a:noFill/>
          <a:ln w="9525">
            <a:noFill/>
            <a:miter lim="800000"/>
            <a:headEnd/>
            <a:tailEnd/>
          </a:ln>
          <a:effectLst/>
        </p:spPr>
      </p:pic>
    </p:spTree>
    <p:extLst>
      <p:ext uri="{BB962C8B-B14F-4D97-AF65-F5344CB8AC3E}">
        <p14:creationId xmlns:p14="http://schemas.microsoft.com/office/powerpoint/2010/main" val="98964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Объект 2"/>
          <p:cNvSpPr>
            <a:spLocks noGrp="1"/>
          </p:cNvSpPr>
          <p:nvPr>
            <p:ph idx="1"/>
          </p:nvPr>
        </p:nvSpPr>
        <p:spPr>
          <a:xfrm>
            <a:off x="496859" y="379916"/>
            <a:ext cx="8055247" cy="4625222"/>
          </a:xfrm>
        </p:spPr>
        <p:txBody>
          <a:bodyPr>
            <a:normAutofit fontScale="70000" lnSpcReduction="20000"/>
          </a:bodyPr>
          <a:lstStyle/>
          <a:p>
            <a:pPr fontAlgn="base"/>
            <a:r>
              <a:rPr lang="ru-RU" b="1" dirty="0" err="1">
                <a:solidFill>
                  <a:srgbClr val="002060"/>
                </a:solidFill>
                <a:latin typeface="Times New Roman" panose="02020603050405020304" pitchFamily="18" charset="0"/>
                <a:cs typeface="Times New Roman" panose="02020603050405020304" pitchFamily="18" charset="0"/>
              </a:rPr>
              <a:t>Күнделікті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таңертең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сағат</a:t>
            </a:r>
            <a:r>
              <a:rPr lang="ru-RU" b="1" dirty="0">
                <a:solidFill>
                  <a:srgbClr val="002060"/>
                </a:solidFill>
                <a:latin typeface="Times New Roman" panose="02020603050405020304" pitchFamily="18" charset="0"/>
                <a:cs typeface="Times New Roman" panose="02020603050405020304" pitchFamily="18" charset="0"/>
              </a:rPr>
              <a:t> 9</a:t>
            </a:r>
            <a:r>
              <a:rPr lang="ru-RU" b="1" baseline="30000" dirty="0">
                <a:solidFill>
                  <a:srgbClr val="002060"/>
                </a:solidFill>
                <a:latin typeface="Times New Roman" panose="02020603050405020304" pitchFamily="18" charset="0"/>
                <a:cs typeface="Times New Roman" panose="02020603050405020304" pitchFamily="18" charset="0"/>
              </a:rPr>
              <a:t>00</a:t>
            </a:r>
            <a:r>
              <a:rPr lang="ru-RU" b="1" dirty="0">
                <a:solidFill>
                  <a:srgbClr val="002060"/>
                </a:solidFill>
                <a:latin typeface="Times New Roman" panose="02020603050405020304" pitchFamily="18" charset="0"/>
                <a:cs typeface="Times New Roman" panose="02020603050405020304" pitchFamily="18" charset="0"/>
              </a:rPr>
              <a:t> –де </a:t>
            </a:r>
            <a:r>
              <a:rPr lang="ru-RU" b="1" dirty="0" err="1">
                <a:solidFill>
                  <a:srgbClr val="002060"/>
                </a:solidFill>
                <a:latin typeface="Times New Roman" panose="02020603050405020304" pitchFamily="18" charset="0"/>
                <a:cs typeface="Times New Roman" panose="02020603050405020304" pitchFamily="18" charset="0"/>
              </a:rPr>
              <a:t>балаларды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қабылдап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алып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топтың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атын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ұранын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әнін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жатқа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айтқызып</a:t>
            </a:r>
            <a:r>
              <a:rPr lang="ru-RU" b="1" dirty="0">
                <a:solidFill>
                  <a:srgbClr val="002060"/>
                </a:solidFill>
                <a:latin typeface="Times New Roman" panose="02020603050405020304" pitchFamily="18" charset="0"/>
                <a:cs typeface="Times New Roman" panose="02020603050405020304" pitchFamily="18" charset="0"/>
              </a:rPr>
              <a:t>, бой </a:t>
            </a:r>
            <a:r>
              <a:rPr lang="ru-RU" b="1" dirty="0" err="1">
                <a:solidFill>
                  <a:srgbClr val="002060"/>
                </a:solidFill>
                <a:latin typeface="Times New Roman" panose="02020603050405020304" pitchFamily="18" charset="0"/>
                <a:cs typeface="Times New Roman" panose="02020603050405020304" pitchFamily="18" charset="0"/>
              </a:rPr>
              <a:t>сергіту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жаттығулары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жасалынып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отырды</a:t>
            </a:r>
            <a:r>
              <a:rPr lang="ru-RU" b="1" dirty="0">
                <a:solidFill>
                  <a:srgbClr val="002060"/>
                </a:solidFill>
                <a:latin typeface="Times New Roman" panose="02020603050405020304" pitchFamily="18" charset="0"/>
                <a:cs typeface="Times New Roman" panose="02020603050405020304" pitchFamily="18" charset="0"/>
              </a:rPr>
              <a:t>.</a:t>
            </a:r>
          </a:p>
          <a:p>
            <a:pPr fontAlgn="base"/>
            <a:r>
              <a:rPr lang="ru-RU" b="1" dirty="0" smtClean="0">
                <a:solidFill>
                  <a:srgbClr val="002060"/>
                </a:solidFill>
                <a:latin typeface="Times New Roman" panose="02020603050405020304" pitchFamily="18" charset="0"/>
                <a:cs typeface="Times New Roman" panose="02020603050405020304" pitchFamily="18" charset="0"/>
              </a:rPr>
              <a:t>16- 27 </a:t>
            </a:r>
            <a:r>
              <a:rPr lang="ru-RU" b="1" dirty="0" err="1">
                <a:solidFill>
                  <a:srgbClr val="002060"/>
                </a:solidFill>
                <a:latin typeface="Times New Roman" panose="02020603050405020304" pitchFamily="18" charset="0"/>
                <a:cs typeface="Times New Roman" panose="02020603050405020304" pitchFamily="18" charset="0"/>
              </a:rPr>
              <a:t>маусым</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аралығында әр түрлі спорттық жарыстар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ойындар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білімділік</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сайыстары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өткізілді</a:t>
            </a:r>
            <a:r>
              <a:rPr lang="ru-RU" b="1" dirty="0">
                <a:solidFill>
                  <a:srgbClr val="002060"/>
                </a:solidFill>
                <a:latin typeface="Times New Roman" panose="02020603050405020304" pitchFamily="18" charset="0"/>
                <a:cs typeface="Times New Roman" panose="02020603050405020304" pitchFamily="18" charset="0"/>
              </a:rPr>
              <a:t>.</a:t>
            </a:r>
          </a:p>
          <a:p>
            <a:pPr fontAlgn="base"/>
            <a:r>
              <a:rPr lang="ru-RU" b="1" dirty="0" err="1">
                <a:solidFill>
                  <a:srgbClr val="002060"/>
                </a:solidFill>
                <a:latin typeface="Times New Roman" panose="02020603050405020304" pitchFamily="18" charset="0"/>
                <a:cs typeface="Times New Roman" panose="02020603050405020304" pitchFamily="18" charset="0"/>
              </a:rPr>
              <a:t>Өткізілген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ойынның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түрлері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Орамал</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тастамақ</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Түймелер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Менің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қорқынышымды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түсін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Құсты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құтқарып</a:t>
            </a:r>
            <a:r>
              <a:rPr lang="ru-RU" b="1" dirty="0">
                <a:solidFill>
                  <a:srgbClr val="002060"/>
                </a:solidFill>
                <a:latin typeface="Times New Roman" panose="02020603050405020304" pitchFamily="18" charset="0"/>
                <a:cs typeface="Times New Roman" panose="02020603050405020304" pitchFamily="18" charset="0"/>
              </a:rPr>
              <a:t> ал», «</a:t>
            </a:r>
            <a:r>
              <a:rPr lang="ru-RU" b="1" dirty="0" err="1">
                <a:solidFill>
                  <a:srgbClr val="002060"/>
                </a:solidFill>
                <a:latin typeface="Times New Roman" panose="02020603050405020304" pitchFamily="18" charset="0"/>
                <a:cs typeface="Times New Roman" panose="02020603050405020304" pitchFamily="18" charset="0"/>
              </a:rPr>
              <a:t>Құстың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ұшуы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Анам</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мені</a:t>
            </a:r>
            <a:r>
              <a:rPr lang="ru-RU" b="1" dirty="0">
                <a:solidFill>
                  <a:srgbClr val="002060"/>
                </a:solidFill>
                <a:latin typeface="Times New Roman" panose="02020603050405020304" pitchFamily="18" charset="0"/>
                <a:cs typeface="Times New Roman" panose="02020603050405020304" pitchFamily="18" charset="0"/>
              </a:rPr>
              <a:t> не </a:t>
            </a:r>
            <a:r>
              <a:rPr lang="ru-RU" b="1" dirty="0" err="1">
                <a:solidFill>
                  <a:srgbClr val="002060"/>
                </a:solidFill>
                <a:latin typeface="Times New Roman" panose="02020603050405020304" pitchFamily="18" charset="0"/>
                <a:cs typeface="Times New Roman" panose="02020603050405020304" pitchFamily="18" charset="0"/>
              </a:rPr>
              <a:t>үшін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жақсы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көреді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Күн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сәулесі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Жүгіру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ассоциациясы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Түгелдеу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шатастыру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«Не </a:t>
            </a:r>
            <a:r>
              <a:rPr lang="ru-RU" b="1" dirty="0" err="1">
                <a:solidFill>
                  <a:srgbClr val="002060"/>
                </a:solidFill>
                <a:latin typeface="Times New Roman" panose="02020603050405020304" pitchFamily="18" charset="0"/>
                <a:cs typeface="Times New Roman" panose="02020603050405020304" pitchFamily="18" charset="0"/>
              </a:rPr>
              <a:t>өзгерді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Гүл</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Кел</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жүзігім</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кел</a:t>
            </a:r>
            <a:r>
              <a:rPr lang="ru-RU" b="1" dirty="0">
                <a:solidFill>
                  <a:srgbClr val="002060"/>
                </a:solidFill>
                <a:latin typeface="Times New Roman" panose="02020603050405020304" pitchFamily="18" charset="0"/>
                <a:cs typeface="Times New Roman" panose="02020603050405020304" pitchFamily="18" charset="0"/>
              </a:rPr>
              <a:t>» , «</a:t>
            </a:r>
            <a:r>
              <a:rPr lang="ru-RU" b="1" dirty="0" err="1">
                <a:solidFill>
                  <a:srgbClr val="002060"/>
                </a:solidFill>
                <a:latin typeface="Times New Roman" panose="02020603050405020304" pitchFamily="18" charset="0"/>
                <a:cs typeface="Times New Roman" panose="02020603050405020304" pitchFamily="18" charset="0"/>
              </a:rPr>
              <a:t>шеңбер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ойыны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Күнделікті</a:t>
            </a:r>
            <a:r>
              <a:rPr lang="ru-RU" b="1" dirty="0">
                <a:solidFill>
                  <a:srgbClr val="002060"/>
                </a:solidFill>
                <a:latin typeface="Times New Roman" panose="02020603050405020304" pitchFamily="18" charset="0"/>
                <a:cs typeface="Times New Roman" panose="02020603050405020304" pitchFamily="18" charset="0"/>
              </a:rPr>
              <a:t> осы </a:t>
            </a:r>
            <a:r>
              <a:rPr lang="ru-RU" b="1" dirty="0" err="1">
                <a:solidFill>
                  <a:srgbClr val="002060"/>
                </a:solidFill>
                <a:latin typeface="Times New Roman" panose="02020603050405020304" pitchFamily="18" charset="0"/>
                <a:cs typeface="Times New Roman" panose="02020603050405020304" pitchFamily="18" charset="0"/>
              </a:rPr>
              <a:t>ойындарды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ойнату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арқылы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оқушылардың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лагерге</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деген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қызығушылығын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арттырып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бір</a:t>
            </a:r>
            <a:r>
              <a:rPr lang="ru-RU" b="1" dirty="0">
                <a:solidFill>
                  <a:srgbClr val="002060"/>
                </a:solidFill>
                <a:latin typeface="Times New Roman" panose="02020603050405020304" pitchFamily="18" charset="0"/>
                <a:cs typeface="Times New Roman" panose="02020603050405020304" pitchFamily="18" charset="0"/>
              </a:rPr>
              <a:t> – </a:t>
            </a:r>
            <a:r>
              <a:rPr lang="ru-RU" b="1" dirty="0" err="1">
                <a:solidFill>
                  <a:srgbClr val="002060"/>
                </a:solidFill>
                <a:latin typeface="Times New Roman" panose="02020603050405020304" pitchFamily="18" charset="0"/>
                <a:cs typeface="Times New Roman" panose="02020603050405020304" pitchFamily="18" charset="0"/>
              </a:rPr>
              <a:t>бірімен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жақын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қарым</a:t>
            </a:r>
            <a:r>
              <a:rPr lang="ru-RU" b="1" dirty="0">
                <a:solidFill>
                  <a:srgbClr val="002060"/>
                </a:solidFill>
                <a:latin typeface="Times New Roman" panose="02020603050405020304" pitchFamily="18" charset="0"/>
                <a:cs typeface="Times New Roman" panose="02020603050405020304" pitchFamily="18" charset="0"/>
              </a:rPr>
              <a:t> – </a:t>
            </a:r>
            <a:r>
              <a:rPr lang="ru-RU" b="1" dirty="0" err="1">
                <a:solidFill>
                  <a:srgbClr val="002060"/>
                </a:solidFill>
                <a:latin typeface="Times New Roman" panose="02020603050405020304" pitchFamily="18" charset="0"/>
                <a:cs typeface="Times New Roman" panose="02020603050405020304" pitchFamily="18" charset="0"/>
              </a:rPr>
              <a:t>қатынаста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болуы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жолға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қойылды</a:t>
            </a:r>
            <a:r>
              <a:rPr lang="ru-RU" b="1" dirty="0">
                <a:solidFill>
                  <a:srgbClr val="002060"/>
                </a:solidFill>
                <a:latin typeface="Times New Roman" panose="02020603050405020304" pitchFamily="18" charset="0"/>
                <a:cs typeface="Times New Roman" panose="02020603050405020304" pitchFamily="18" charset="0"/>
              </a:rPr>
              <a:t>.</a:t>
            </a:r>
          </a:p>
          <a:p>
            <a:pPr fontAlgn="base"/>
            <a:r>
              <a:rPr lang="ru-RU" b="1" dirty="0" err="1">
                <a:solidFill>
                  <a:srgbClr val="002060"/>
                </a:solidFill>
                <a:latin typeface="Times New Roman" panose="02020603050405020304" pitchFamily="18" charset="0"/>
                <a:cs typeface="Times New Roman" panose="02020603050405020304" pitchFamily="18" charset="0"/>
              </a:rPr>
              <a:t>Сонымен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қатар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спорттық</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жарыстартар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өткізіліп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отырды</a:t>
            </a:r>
            <a:r>
              <a:rPr lang="ru-RU" b="1" dirty="0">
                <a:solidFill>
                  <a:srgbClr val="002060"/>
                </a:solidFill>
                <a:latin typeface="Times New Roman" panose="02020603050405020304" pitchFamily="18" charset="0"/>
                <a:cs typeface="Times New Roman" panose="02020603050405020304" pitchFamily="18" charset="0"/>
              </a:rPr>
              <a:t> . </a:t>
            </a:r>
            <a:r>
              <a:rPr lang="ru-RU" b="1" dirty="0" err="1">
                <a:solidFill>
                  <a:srgbClr val="002060"/>
                </a:solidFill>
                <a:latin typeface="Times New Roman" panose="02020603050405020304" pitchFamily="18" charset="0"/>
                <a:cs typeface="Times New Roman" panose="02020603050405020304" pitchFamily="18" charset="0"/>
              </a:rPr>
              <a:t>Атап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айтатын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болсақ</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екі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топты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қатыстырып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фудбол</a:t>
            </a:r>
            <a:r>
              <a:rPr lang="ru-RU" b="1" dirty="0">
                <a:solidFill>
                  <a:srgbClr val="002060"/>
                </a:solidFill>
                <a:latin typeface="Times New Roman" panose="02020603050405020304" pitchFamily="18" charset="0"/>
                <a:cs typeface="Times New Roman" panose="02020603050405020304" pitchFamily="18" charset="0"/>
              </a:rPr>
              <a:t>, баскетбол, </a:t>
            </a:r>
            <a:r>
              <a:rPr lang="ru-RU" b="1" dirty="0" err="1">
                <a:solidFill>
                  <a:srgbClr val="002060"/>
                </a:solidFill>
                <a:latin typeface="Times New Roman" panose="02020603050405020304" pitchFamily="18" charset="0"/>
                <a:cs typeface="Times New Roman" panose="02020603050405020304" pitchFamily="18" charset="0"/>
              </a:rPr>
              <a:t>валейбол</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қызыл</a:t>
            </a:r>
            <a:r>
              <a:rPr lang="ru-RU" b="1" dirty="0">
                <a:solidFill>
                  <a:srgbClr val="002060"/>
                </a:solidFill>
                <a:latin typeface="Times New Roman" panose="02020603050405020304" pitchFamily="18" charset="0"/>
                <a:cs typeface="Times New Roman" panose="02020603050405020304" pitchFamily="18" charset="0"/>
              </a:rPr>
              <a:t> ту, «</a:t>
            </a:r>
            <a:r>
              <a:rPr lang="ru-RU" b="1" dirty="0" err="1">
                <a:solidFill>
                  <a:srgbClr val="002060"/>
                </a:solidFill>
                <a:latin typeface="Times New Roman" panose="02020603050405020304" pitchFamily="18" charset="0"/>
                <a:cs typeface="Times New Roman" panose="02020603050405020304" pitchFamily="18" charset="0"/>
              </a:rPr>
              <a:t>Ақ</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терек</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көк</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терек</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қашықтыққа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жүгірту</a:t>
            </a:r>
            <a:r>
              <a:rPr lang="ru-RU" b="1" dirty="0">
                <a:solidFill>
                  <a:srgbClr val="002060"/>
                </a:solidFill>
                <a:latin typeface="Times New Roman" panose="02020603050405020304" pitchFamily="18" charset="0"/>
                <a:cs typeface="Times New Roman" panose="02020603050405020304" pitchFamily="18" charset="0"/>
              </a:rPr>
              <a:t> т. б </a:t>
            </a:r>
            <a:r>
              <a:rPr lang="ru-RU" b="1" dirty="0" err="1">
                <a:solidFill>
                  <a:srgbClr val="002060"/>
                </a:solidFill>
                <a:latin typeface="Times New Roman" panose="02020603050405020304" pitchFamily="18" charset="0"/>
                <a:cs typeface="Times New Roman" panose="02020603050405020304" pitchFamily="18" charset="0"/>
              </a:rPr>
              <a:t>ойын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түрлерінен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жарыстар</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өткізілді</a:t>
            </a:r>
            <a:r>
              <a:rPr lang="ru-RU" b="1" dirty="0">
                <a:solidFill>
                  <a:srgbClr val="002060"/>
                </a:solidFill>
                <a:latin typeface="Times New Roman" panose="02020603050405020304" pitchFamily="18" charset="0"/>
                <a:cs typeface="Times New Roman" panose="02020603050405020304" pitchFamily="18" charset="0"/>
              </a:rPr>
              <a:t>.</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2238" y="609600"/>
            <a:ext cx="3168316" cy="316831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238" y="3974433"/>
            <a:ext cx="3168316" cy="2835442"/>
          </a:xfrm>
          <a:prstGeom prst="rect">
            <a:avLst/>
          </a:prstGeom>
        </p:spPr>
      </p:pic>
    </p:spTree>
    <p:extLst>
      <p:ext uri="{BB962C8B-B14F-4D97-AF65-F5344CB8AC3E}">
        <p14:creationId xmlns:p14="http://schemas.microsoft.com/office/powerpoint/2010/main" val="261498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4" name="Объект 3"/>
          <p:cNvSpPr>
            <a:spLocks noGrp="1"/>
          </p:cNvSpPr>
          <p:nvPr>
            <p:ph idx="1"/>
          </p:nvPr>
        </p:nvSpPr>
        <p:spPr>
          <a:xfrm>
            <a:off x="159977" y="1270000"/>
            <a:ext cx="3678097" cy="3735137"/>
          </a:xfrm>
        </p:spPr>
        <p:txBody>
          <a:bodyPr>
            <a:normAutofit fontScale="85000" lnSpcReduction="10000"/>
          </a:bodyPr>
          <a:lstStyle/>
          <a:p>
            <a:r>
              <a:rPr lang="ru-RU" b="1" dirty="0" err="1" smtClean="0">
                <a:solidFill>
                  <a:srgbClr val="002060"/>
                </a:solidFill>
                <a:latin typeface="Times New Roman" panose="02020603050405020304" pitchFamily="18" charset="0"/>
                <a:cs typeface="Times New Roman" panose="02020603050405020304" pitchFamily="18" charset="0"/>
              </a:rPr>
              <a:t>Сонымен</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қатар спорттық жарыстартар</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өткізіліп отырды</a:t>
            </a:r>
            <a:r>
              <a:rPr lang="ru-RU" b="1" dirty="0" smtClean="0">
                <a:solidFill>
                  <a:srgbClr val="002060"/>
                </a:solidFill>
                <a:latin typeface="Times New Roman" panose="02020603050405020304" pitchFamily="18" charset="0"/>
                <a:cs typeface="Times New Roman" panose="02020603050405020304" pitchFamily="18" charset="0"/>
              </a:rPr>
              <a:t> . </a:t>
            </a:r>
            <a:r>
              <a:rPr lang="ru-RU" b="1" dirty="0" err="1" smtClean="0">
                <a:solidFill>
                  <a:srgbClr val="002060"/>
                </a:solidFill>
                <a:latin typeface="Times New Roman" panose="02020603050405020304" pitchFamily="18" charset="0"/>
                <a:cs typeface="Times New Roman" panose="02020603050405020304" pitchFamily="18" charset="0"/>
              </a:rPr>
              <a:t>Атап</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айтатын</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болсақ екі</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топты</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қатыстырып фудбол</a:t>
            </a:r>
            <a:r>
              <a:rPr lang="ru-RU" b="1" dirty="0" smtClean="0">
                <a:solidFill>
                  <a:srgbClr val="002060"/>
                </a:solidFill>
                <a:latin typeface="Times New Roman" panose="02020603050405020304" pitchFamily="18" charset="0"/>
                <a:cs typeface="Times New Roman" panose="02020603050405020304" pitchFamily="18" charset="0"/>
              </a:rPr>
              <a:t>, баскетбол, </a:t>
            </a:r>
            <a:r>
              <a:rPr lang="ru-RU" b="1" dirty="0" err="1" smtClean="0">
                <a:solidFill>
                  <a:srgbClr val="002060"/>
                </a:solidFill>
                <a:latin typeface="Times New Roman" panose="02020603050405020304" pitchFamily="18" charset="0"/>
                <a:cs typeface="Times New Roman" panose="02020603050405020304" pitchFamily="18" charset="0"/>
              </a:rPr>
              <a:t>валейбол</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қызыл </a:t>
            </a:r>
            <a:r>
              <a:rPr lang="ru-RU" b="1" dirty="0" smtClean="0">
                <a:solidFill>
                  <a:srgbClr val="002060"/>
                </a:solidFill>
                <a:latin typeface="Times New Roman" panose="02020603050405020304" pitchFamily="18" charset="0"/>
                <a:cs typeface="Times New Roman" panose="02020603050405020304" pitchFamily="18" charset="0"/>
              </a:rPr>
              <a:t>ту, </a:t>
            </a:r>
            <a:r>
              <a:rPr lang="ru-RU" b="1" dirty="0" err="1" smtClean="0">
                <a:solidFill>
                  <a:srgbClr val="002060"/>
                </a:solidFill>
                <a:latin typeface="Times New Roman" panose="02020603050405020304" pitchFamily="18" charset="0"/>
                <a:cs typeface="Times New Roman" panose="02020603050405020304" pitchFamily="18" charset="0"/>
              </a:rPr>
              <a:t>«Ақ терек</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көк терек</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қашықтыққа жүгірту </a:t>
            </a:r>
            <a:r>
              <a:rPr lang="ru-RU" b="1" dirty="0" smtClean="0">
                <a:solidFill>
                  <a:srgbClr val="002060"/>
                </a:solidFill>
                <a:latin typeface="Times New Roman" panose="02020603050405020304" pitchFamily="18" charset="0"/>
                <a:cs typeface="Times New Roman" panose="02020603050405020304" pitchFamily="18" charset="0"/>
              </a:rPr>
              <a:t>т. б </a:t>
            </a:r>
            <a:r>
              <a:rPr lang="ru-RU" b="1" dirty="0" err="1" smtClean="0">
                <a:solidFill>
                  <a:srgbClr val="002060"/>
                </a:solidFill>
                <a:latin typeface="Times New Roman" panose="02020603050405020304" pitchFamily="18" charset="0"/>
                <a:cs typeface="Times New Roman" panose="02020603050405020304" pitchFamily="18" charset="0"/>
              </a:rPr>
              <a:t>ойын</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түрлерінен жарыстар</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smtClean="0">
                <a:solidFill>
                  <a:srgbClr val="002060"/>
                </a:solidFill>
                <a:latin typeface="Times New Roman" panose="02020603050405020304" pitchFamily="18" charset="0"/>
                <a:cs typeface="Times New Roman" panose="02020603050405020304" pitchFamily="18" charset="0"/>
              </a:rPr>
              <a:t>өткізілді</a:t>
            </a:r>
            <a:r>
              <a:rPr lang="ru-RU" b="1" dirty="0" smtClean="0">
                <a:solidFill>
                  <a:srgbClr val="002060"/>
                </a:solidFill>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77334" y="240268"/>
            <a:ext cx="1231427" cy="369332"/>
          </a:xfrm>
          <a:prstGeom prst="rect">
            <a:avLst/>
          </a:prstGeom>
        </p:spPr>
        <p:txBody>
          <a:bodyPr wrap="square">
            <a:spAutoFit/>
          </a:bodyPr>
          <a:lstStyle/>
          <a:p>
            <a:r>
              <a:rPr lang="ru-RU" b="1" dirty="0" smtClean="0">
                <a:solidFill>
                  <a:srgbClr val="00B050"/>
                </a:solidFill>
              </a:rPr>
              <a:t>17.06.25 </a:t>
            </a:r>
            <a:endParaRPr lang="ru-RU" b="1" dirty="0">
              <a:solidFill>
                <a:srgbClr val="00B050"/>
              </a:solidFill>
            </a:endParaRPr>
          </a:p>
        </p:txBody>
      </p:sp>
      <p:pic>
        <p:nvPicPr>
          <p:cNvPr id="2050" name="Picture 2"/>
          <p:cNvPicPr>
            <a:picLocks noChangeAspect="1" noChangeArrowheads="1"/>
          </p:cNvPicPr>
          <p:nvPr/>
        </p:nvPicPr>
        <p:blipFill>
          <a:blip r:embed="rId2" cstate="print"/>
          <a:srcRect/>
          <a:stretch>
            <a:fillRect/>
          </a:stretch>
        </p:blipFill>
        <p:spPr bwMode="auto">
          <a:xfrm>
            <a:off x="4027815" y="313151"/>
            <a:ext cx="4130803" cy="232357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011461" y="2940852"/>
            <a:ext cx="5758841" cy="2837082"/>
          </a:xfrm>
          <a:prstGeom prst="rect">
            <a:avLst/>
          </a:prstGeom>
          <a:noFill/>
          <a:ln w="9525">
            <a:noFill/>
            <a:miter lim="800000"/>
            <a:headEnd/>
            <a:tailEnd/>
          </a:ln>
          <a:effectLst/>
        </p:spPr>
      </p:pic>
    </p:spTree>
    <p:extLst>
      <p:ext uri="{BB962C8B-B14F-4D97-AF65-F5344CB8AC3E}">
        <p14:creationId xmlns:p14="http://schemas.microsoft.com/office/powerpoint/2010/main" val="2180087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solidFill>
                  <a:srgbClr val="00B050"/>
                </a:solidFill>
                <a:latin typeface="Times New Roman" panose="02020603050405020304" pitchFamily="18" charset="0"/>
                <a:cs typeface="Times New Roman" panose="02020603050405020304" pitchFamily="18" charset="0"/>
              </a:rPr>
              <a:t>18.06.2025</a:t>
            </a:r>
            <a:r>
              <a:rPr lang="ru-RU" sz="1800" dirty="0" smtClean="0">
                <a:solidFill>
                  <a:srgbClr val="002060"/>
                </a:solidFill>
                <a:latin typeface="Times New Roman" panose="02020603050405020304" pitchFamily="18" charset="0"/>
                <a:cs typeface="Times New Roman" panose="02020603050405020304" pitchFamily="18" charset="0"/>
              </a:rPr>
              <a:t/>
            </a:r>
            <a:br>
              <a:rPr lang="ru-RU" sz="1800" dirty="0" smtClean="0">
                <a:solidFill>
                  <a:srgbClr val="002060"/>
                </a:solidFill>
                <a:latin typeface="Times New Roman" panose="02020603050405020304" pitchFamily="18" charset="0"/>
                <a:cs typeface="Times New Roman" panose="02020603050405020304" pitchFamily="18" charset="0"/>
              </a:rPr>
            </a:br>
            <a:endParaRPr lang="ru-RU" sz="1800" dirty="0">
              <a:solidFill>
                <a:srgbClr val="002060"/>
              </a:solidFill>
              <a:latin typeface="Times New Roman" panose="02020603050405020304" pitchFamily="18" charset="0"/>
              <a:cs typeface="Times New Roman" panose="02020603050405020304" pitchFamily="18" charset="0"/>
            </a:endParaRPr>
          </a:p>
        </p:txBody>
      </p:sp>
      <p:pic>
        <p:nvPicPr>
          <p:cNvPr id="7" name="Содержимое 6">
            <a:extLst>
              <a:ext uri="{FF2B5EF4-FFF2-40B4-BE49-F238E27FC236}">
                <a16:creationId xmlns="" xmlns:a16="http://schemas.microsoft.com/office/drawing/2014/main" id="{45AAACFD-EB6D-CDD0-82BC-9447C9089F72}"/>
              </a:ext>
            </a:extLst>
          </p:cNvPr>
          <p:cNvPicPr>
            <a:picLocks noGrp="1" noChangeAspect="1"/>
          </p:cNvPicPr>
          <p:nvPr>
            <p:ph idx="1"/>
          </p:nvPr>
        </p:nvPicPr>
        <p:blipFill>
          <a:blip r:embed="rId2" cstate="print"/>
          <a:stretch>
            <a:fillRect/>
          </a:stretch>
        </p:blipFill>
        <p:spPr>
          <a:xfrm>
            <a:off x="296548" y="2805830"/>
            <a:ext cx="3068900" cy="3582444"/>
          </a:xfrm>
          <a:prstGeom prst="rect">
            <a:avLst/>
          </a:prstGeom>
        </p:spPr>
      </p:pic>
      <p:pic>
        <p:nvPicPr>
          <p:cNvPr id="8" name="Объект 3">
            <a:extLst>
              <a:ext uri="{FF2B5EF4-FFF2-40B4-BE49-F238E27FC236}">
                <a16:creationId xmlns="" xmlns:a16="http://schemas.microsoft.com/office/drawing/2014/main" id="{04891EA6-5C9C-06D2-F6A4-D222F2A2EFC7}"/>
              </a:ext>
            </a:extLst>
          </p:cNvPr>
          <p:cNvPicPr>
            <a:picLocks noChangeAspect="1"/>
          </p:cNvPicPr>
          <p:nvPr/>
        </p:nvPicPr>
        <p:blipFill>
          <a:blip r:embed="rId3" cstate="print"/>
          <a:stretch>
            <a:fillRect/>
          </a:stretch>
        </p:blipFill>
        <p:spPr>
          <a:xfrm>
            <a:off x="4165280" y="2805829"/>
            <a:ext cx="3694176" cy="3791605"/>
          </a:xfrm>
          <a:prstGeom prst="rect">
            <a:avLst/>
          </a:prstGeom>
        </p:spPr>
      </p:pic>
      <p:sp>
        <p:nvSpPr>
          <p:cNvPr id="9" name="Прямоугольник 8"/>
          <p:cNvSpPr/>
          <p:nvPr/>
        </p:nvSpPr>
        <p:spPr>
          <a:xfrm>
            <a:off x="617951" y="1160736"/>
            <a:ext cx="8839200" cy="1477328"/>
          </a:xfrm>
          <a:prstGeom prst="rect">
            <a:avLst/>
          </a:prstGeom>
        </p:spPr>
        <p:txBody>
          <a:bodyPr wrap="square">
            <a:spAutoFit/>
          </a:bodyPr>
          <a:lstStyle/>
          <a:p>
            <a:r>
              <a:rPr lang="ru-RU" b="1" i="1" dirty="0" err="1" smtClean="0">
                <a:solidFill>
                  <a:srgbClr val="002060"/>
                </a:solidFill>
                <a:latin typeface="Times New Roman" pitchFamily="18" charset="0"/>
                <a:cs typeface="Times New Roman" pitchFamily="18" charset="0"/>
              </a:rPr>
              <a:t>Мұражайға саяхат</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жасаудағы мақсатымыз.</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үйлесімді дамып</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қалыптасуына зор</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ықпалын тигізеді</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Сонымен</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қатар, оқушыларды ұлтжандылыққа, мәдениеттілікке, өз елінің тарихын</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құрметтеуге тәрбиелеп, шежірелі</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өлкенің тарихын</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біліп</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қана қоймай, </a:t>
            </a:r>
            <a:r>
              <a:rPr lang="ru-RU" b="1" i="1" dirty="0" smtClean="0">
                <a:solidFill>
                  <a:srgbClr val="002060"/>
                </a:solidFill>
                <a:latin typeface="Times New Roman" pitchFamily="18" charset="0"/>
                <a:cs typeface="Times New Roman" pitchFamily="18" charset="0"/>
              </a:rPr>
              <a:t>оны </a:t>
            </a:r>
            <a:r>
              <a:rPr lang="ru-RU" b="1" i="1" dirty="0" err="1" smtClean="0">
                <a:solidFill>
                  <a:srgbClr val="002060"/>
                </a:solidFill>
                <a:latin typeface="Times New Roman" pitchFamily="18" charset="0"/>
                <a:cs typeface="Times New Roman" pitchFamily="18" charset="0"/>
              </a:rPr>
              <a:t>сүйіп</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құрметтеу әрбір азаматтың міндеті</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екендігін</a:t>
            </a:r>
            <a:r>
              <a:rPr lang="ru-RU" b="1" i="1" dirty="0" smtClean="0">
                <a:solidFill>
                  <a:srgbClr val="002060"/>
                </a:solidFill>
                <a:latin typeface="Times New Roman" pitchFamily="18" charset="0"/>
                <a:cs typeface="Times New Roman" pitchFamily="18" charset="0"/>
              </a:rPr>
              <a:t> жете </a:t>
            </a:r>
            <a:r>
              <a:rPr lang="ru-RU" b="1" i="1" dirty="0" err="1" smtClean="0">
                <a:solidFill>
                  <a:srgbClr val="002060"/>
                </a:solidFill>
                <a:latin typeface="Times New Roman" pitchFamily="18" charset="0"/>
                <a:cs typeface="Times New Roman" pitchFamily="18" charset="0"/>
              </a:rPr>
              <a:t>түсінуіне көмектеседі</a:t>
            </a:r>
            <a:endParaRPr lang="ru-RU"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2927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601579" y="3861124"/>
            <a:ext cx="2514600" cy="2912655"/>
          </a:xfrm>
          <a:prstGeom prst="rect">
            <a:avLst/>
          </a:prstGeom>
        </p:spPr>
      </p:pic>
      <p:pic>
        <p:nvPicPr>
          <p:cNvPr id="7" name="Рисунок 6"/>
          <p:cNvPicPr>
            <a:picLocks noChangeAspect="1"/>
          </p:cNvPicPr>
          <p:nvPr/>
        </p:nvPicPr>
        <p:blipFill>
          <a:blip r:embed="rId3"/>
          <a:stretch>
            <a:fillRect/>
          </a:stretch>
        </p:blipFill>
        <p:spPr>
          <a:xfrm>
            <a:off x="6821655" y="3861123"/>
            <a:ext cx="2551402" cy="2912655"/>
          </a:xfrm>
          <a:prstGeom prst="rect">
            <a:avLst/>
          </a:prstGeom>
        </p:spPr>
      </p:pic>
      <p:sp>
        <p:nvSpPr>
          <p:cNvPr id="3" name="Объект 2"/>
          <p:cNvSpPr>
            <a:spLocks noGrp="1"/>
          </p:cNvSpPr>
          <p:nvPr>
            <p:ph idx="1"/>
          </p:nvPr>
        </p:nvSpPr>
        <p:spPr>
          <a:xfrm>
            <a:off x="1053115" y="118846"/>
            <a:ext cx="8596668" cy="3880773"/>
          </a:xfrm>
        </p:spPr>
        <p:txBody>
          <a:bodyPr/>
          <a:lstStyle/>
          <a:p>
            <a:r>
              <a:rPr lang="ru-RU" dirty="0" smtClean="0">
                <a:solidFill>
                  <a:srgbClr val="00B050"/>
                </a:solidFill>
              </a:rPr>
              <a:t>19.06.25</a:t>
            </a:r>
          </a:p>
          <a:p>
            <a:pPr algn="ctr"/>
            <a:r>
              <a:rPr lang="ru-RU" dirty="0" smtClean="0"/>
              <a:t> </a:t>
            </a:r>
            <a:r>
              <a:rPr lang="ru-RU" sz="2800" dirty="0" err="1">
                <a:solidFill>
                  <a:srgbClr val="0070C0"/>
                </a:solidFill>
                <a:latin typeface="Times New Roman" panose="02020603050405020304" pitchFamily="18" charset="0"/>
                <a:cs typeface="Times New Roman" panose="02020603050405020304" pitchFamily="18" charset="0"/>
              </a:rPr>
              <a:t>Саябаққа</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барып</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ашық</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аспан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астында</a:t>
            </a:r>
            <a:r>
              <a:rPr lang="ru-RU" sz="2800" dirty="0">
                <a:solidFill>
                  <a:srgbClr val="0070C0"/>
                </a:solidFill>
                <a:latin typeface="Times New Roman" panose="02020603050405020304" pitchFamily="18" charset="0"/>
                <a:cs typeface="Times New Roman" panose="02020603050405020304" pitchFamily="18" charset="0"/>
              </a:rPr>
              <a:t> пикник </a:t>
            </a:r>
            <a:r>
              <a:rPr lang="ru-RU" sz="2800" dirty="0" err="1">
                <a:solidFill>
                  <a:srgbClr val="0070C0"/>
                </a:solidFill>
                <a:latin typeface="Times New Roman" panose="02020603050405020304" pitchFamily="18" charset="0"/>
                <a:cs typeface="Times New Roman" panose="02020603050405020304" pitchFamily="18" charset="0"/>
              </a:rPr>
              <a:t>ұйымдастырдық</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Балалармен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бірге</a:t>
            </a:r>
            <a:r>
              <a:rPr lang="ru-RU" sz="2800" dirty="0">
                <a:solidFill>
                  <a:srgbClr val="0070C0"/>
                </a:solidFill>
                <a:latin typeface="Times New Roman" panose="02020603050405020304" pitchFamily="18" charset="0"/>
                <a:cs typeface="Times New Roman" panose="02020603050405020304" pitchFamily="18" charset="0"/>
              </a:rPr>
              <a:t> волейбол </a:t>
            </a:r>
            <a:r>
              <a:rPr lang="ru-RU" sz="2800" dirty="0" err="1">
                <a:solidFill>
                  <a:srgbClr val="0070C0"/>
                </a:solidFill>
                <a:latin typeface="Times New Roman" panose="02020603050405020304" pitchFamily="18" charset="0"/>
                <a:cs typeface="Times New Roman" panose="02020603050405020304" pitchFamily="18" charset="0"/>
              </a:rPr>
              <a:t>ойнап</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еркін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әңгімелесіп</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жақсы</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уақыт</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өткіздік</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Бұл</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күн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табиғатпен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үндесіп</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достықты</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нығайтқан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сәттерге</a:t>
            </a:r>
            <a:r>
              <a:rPr lang="ru-RU" sz="2800" dirty="0">
                <a:solidFill>
                  <a:srgbClr val="0070C0"/>
                </a:solidFill>
                <a:latin typeface="Times New Roman" panose="02020603050405020304" pitchFamily="18" charset="0"/>
                <a:cs typeface="Times New Roman" panose="02020603050405020304" pitchFamily="18" charset="0"/>
              </a:rPr>
              <a:t> толы </a:t>
            </a:r>
            <a:r>
              <a:rPr lang="ru-RU" sz="2800" dirty="0" err="1">
                <a:solidFill>
                  <a:srgbClr val="0070C0"/>
                </a:solidFill>
                <a:latin typeface="Times New Roman" panose="02020603050405020304" pitchFamily="18" charset="0"/>
                <a:cs typeface="Times New Roman" panose="02020603050405020304" pitchFamily="18" charset="0"/>
              </a:rPr>
              <a:t>болды</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Балалар</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бір</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біріне</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қолдау</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көрсетіп</a:t>
            </a:r>
            <a:r>
              <a:rPr lang="ru-RU" sz="2800" dirty="0">
                <a:solidFill>
                  <a:srgbClr val="0070C0"/>
                </a:solidFill>
                <a:latin typeface="Times New Roman" panose="02020603050405020304" pitchFamily="18" charset="0"/>
                <a:cs typeface="Times New Roman" panose="02020603050405020304" pitchFamily="18" charset="0"/>
              </a:rPr>
              <a:t>, таза </a:t>
            </a:r>
            <a:r>
              <a:rPr lang="ru-RU" sz="2800" dirty="0" err="1">
                <a:solidFill>
                  <a:srgbClr val="0070C0"/>
                </a:solidFill>
                <a:latin typeface="Times New Roman" panose="02020603050405020304" pitchFamily="18" charset="0"/>
                <a:cs typeface="Times New Roman" panose="02020603050405020304" pitchFamily="18" charset="0"/>
              </a:rPr>
              <a:t>ауада</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сергіп</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шат-шадыман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көңіл-күймен</a:t>
            </a:r>
            <a:r>
              <a:rPr lang="ru-RU" sz="2800" dirty="0">
                <a:solidFill>
                  <a:srgbClr val="0070C0"/>
                </a:solidFill>
                <a:latin typeface="Times New Roman" panose="02020603050405020304" pitchFamily="18" charset="0"/>
                <a:cs typeface="Times New Roman" panose="02020603050405020304" pitchFamily="18" charset="0"/>
              </a:rPr>
              <a:t> </a:t>
            </a:r>
            <a:r>
              <a:rPr lang="ru-RU" sz="2800" dirty="0" err="1">
                <a:solidFill>
                  <a:srgbClr val="0070C0"/>
                </a:solidFill>
                <a:latin typeface="Times New Roman" panose="02020603050405020304" pitchFamily="18" charset="0"/>
                <a:cs typeface="Times New Roman" panose="02020603050405020304" pitchFamily="18" charset="0"/>
              </a:rPr>
              <a:t>оралды</a:t>
            </a:r>
            <a:r>
              <a:rPr lang="ru-RU" sz="2800" dirty="0">
                <a:solidFill>
                  <a:srgbClr val="0070C0"/>
                </a:solidFill>
                <a:latin typeface="Times New Roman" panose="02020603050405020304" pitchFamily="18" charset="0"/>
                <a:cs typeface="Times New Roman" panose="02020603050405020304" pitchFamily="18" charset="0"/>
              </a:rPr>
              <a:t>. </a:t>
            </a:r>
          </a:p>
        </p:txBody>
      </p:sp>
      <p:pic>
        <p:nvPicPr>
          <p:cNvPr id="5" name="Рисунок 4"/>
          <p:cNvPicPr>
            <a:picLocks noChangeAspect="1"/>
          </p:cNvPicPr>
          <p:nvPr/>
        </p:nvPicPr>
        <p:blipFill>
          <a:blip r:embed="rId4"/>
          <a:stretch>
            <a:fillRect/>
          </a:stretch>
        </p:blipFill>
        <p:spPr>
          <a:xfrm>
            <a:off x="3753602" y="3861123"/>
            <a:ext cx="2430630" cy="2912655"/>
          </a:xfrm>
          <a:prstGeom prst="rect">
            <a:avLst/>
          </a:prstGeom>
        </p:spPr>
      </p:pic>
    </p:spTree>
    <p:extLst>
      <p:ext uri="{BB962C8B-B14F-4D97-AF65-F5344CB8AC3E}">
        <p14:creationId xmlns:p14="http://schemas.microsoft.com/office/powerpoint/2010/main" val="96833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00B050"/>
                </a:solidFill>
                <a:latin typeface="Times New Roman" panose="02020603050405020304" pitchFamily="18" charset="0"/>
                <a:cs typeface="Times New Roman" panose="02020603050405020304" pitchFamily="18" charset="0"/>
              </a:rPr>
              <a:t>20.06.2025</a:t>
            </a:r>
            <a:r>
              <a:rPr lang="ru-RU" dirty="0" smtClean="0">
                <a:solidFill>
                  <a:srgbClr val="0070C0"/>
                </a:solidFill>
                <a:latin typeface="Times New Roman" panose="02020603050405020304" pitchFamily="18" charset="0"/>
                <a:cs typeface="Times New Roman" panose="02020603050405020304" pitchFamily="18" charset="0"/>
              </a:rPr>
              <a:t/>
            </a:r>
            <a:br>
              <a:rPr lang="ru-RU" dirty="0" smtClean="0">
                <a:solidFill>
                  <a:srgbClr val="0070C0"/>
                </a:solidFill>
                <a:latin typeface="Times New Roman" panose="02020603050405020304" pitchFamily="18" charset="0"/>
                <a:cs typeface="Times New Roman" panose="02020603050405020304" pitchFamily="18" charset="0"/>
              </a:rPr>
            </a:br>
            <a:r>
              <a:rPr lang="ru-RU" sz="2200" b="1" dirty="0" err="1" smtClean="0">
                <a:solidFill>
                  <a:srgbClr val="0070C0"/>
                </a:solidFill>
                <a:latin typeface="Times New Roman" panose="02020603050405020304" pitchFamily="18" charset="0"/>
                <a:cs typeface="Times New Roman" panose="02020603050405020304" pitchFamily="18" charset="0"/>
              </a:rPr>
              <a:t>Балалармен</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бірге</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smtClean="0">
                <a:solidFill>
                  <a:srgbClr val="0070C0"/>
                </a:solidFill>
                <a:latin typeface="Times New Roman" panose="02020603050405020304" pitchFamily="18" charset="0"/>
                <a:cs typeface="Times New Roman" panose="02020603050405020304" pitchFamily="18" charset="0"/>
              </a:rPr>
              <a:t>ПЛАНЕТАРИЙ </a:t>
            </a:r>
            <a:r>
              <a:rPr lang="ru-RU" sz="2200" b="1" dirty="0" err="1">
                <a:solidFill>
                  <a:srgbClr val="0070C0"/>
                </a:solidFill>
                <a:latin typeface="Times New Roman" panose="02020603050405020304" pitchFamily="18" charset="0"/>
                <a:cs typeface="Times New Roman" panose="02020603050405020304" pitchFamily="18" charset="0"/>
              </a:rPr>
              <a:t>көріп</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оның</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шығу</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тарихымен</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таныстық</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Олардың</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қызығушылығы</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артып</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жаңа</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технологияларға</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қызыға</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қарады</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Кейін</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логикалық</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ойындар</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ұйымдастырылып</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зейінділік</a:t>
            </a:r>
            <a:r>
              <a:rPr lang="ru-RU" sz="2200" b="1" dirty="0">
                <a:solidFill>
                  <a:srgbClr val="0070C0"/>
                </a:solidFill>
                <a:latin typeface="Times New Roman" panose="02020603050405020304" pitchFamily="18" charset="0"/>
                <a:cs typeface="Times New Roman" panose="02020603050405020304" pitchFamily="18" charset="0"/>
              </a:rPr>
              <a:t> пен </a:t>
            </a:r>
            <a:r>
              <a:rPr lang="ru-RU" sz="2200" b="1" dirty="0" err="1">
                <a:solidFill>
                  <a:srgbClr val="0070C0"/>
                </a:solidFill>
                <a:latin typeface="Times New Roman" panose="02020603050405020304" pitchFamily="18" charset="0"/>
                <a:cs typeface="Times New Roman" panose="02020603050405020304" pitchFamily="18" charset="0"/>
              </a:rPr>
              <a:t>ойлау</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қабілеті</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дамытылды</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Таным</a:t>
            </a:r>
            <a:r>
              <a:rPr lang="ru-RU" sz="2200" b="1" dirty="0">
                <a:solidFill>
                  <a:srgbClr val="0070C0"/>
                </a:solidFill>
                <a:latin typeface="Times New Roman" panose="02020603050405020304" pitchFamily="18" charset="0"/>
                <a:cs typeface="Times New Roman" panose="02020603050405020304" pitchFamily="18" charset="0"/>
              </a:rPr>
              <a:t> мен </a:t>
            </a:r>
            <a:r>
              <a:rPr lang="ru-RU" sz="2200" b="1" dirty="0" err="1">
                <a:solidFill>
                  <a:srgbClr val="0070C0"/>
                </a:solidFill>
                <a:latin typeface="Times New Roman" panose="02020603050405020304" pitchFamily="18" charset="0"/>
                <a:cs typeface="Times New Roman" panose="02020603050405020304" pitchFamily="18" charset="0"/>
              </a:rPr>
              <a:t>ойын</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қатар</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өрбіген</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бұл</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күн</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балаларға</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ерекше</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әсер</a:t>
            </a:r>
            <a:r>
              <a:rPr lang="ru-RU" sz="2200" b="1" dirty="0">
                <a:solidFill>
                  <a:srgbClr val="0070C0"/>
                </a:solidFill>
                <a:latin typeface="Times New Roman" panose="02020603050405020304" pitchFamily="18" charset="0"/>
                <a:cs typeface="Times New Roman" panose="02020603050405020304" pitchFamily="18" charset="0"/>
              </a:rPr>
              <a:t> </a:t>
            </a:r>
            <a:r>
              <a:rPr lang="ru-RU" sz="2200" b="1" dirty="0" err="1">
                <a:solidFill>
                  <a:srgbClr val="0070C0"/>
                </a:solidFill>
                <a:latin typeface="Times New Roman" panose="02020603050405020304" pitchFamily="18" charset="0"/>
                <a:cs typeface="Times New Roman" panose="02020603050405020304" pitchFamily="18" charset="0"/>
              </a:rPr>
              <a:t>қалдырды</a:t>
            </a:r>
            <a:endParaRPr lang="ru-RU" sz="3100" b="1" dirty="0">
              <a:solidFill>
                <a:srgbClr val="0070C0"/>
              </a:solidFill>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724444" y="2805830"/>
            <a:ext cx="2920629" cy="377033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041465" y="2839697"/>
            <a:ext cx="3125505" cy="3736467"/>
          </a:xfrm>
          <a:prstGeom prst="rect">
            <a:avLst/>
          </a:prstGeom>
          <a:noFill/>
          <a:ln w="9525">
            <a:noFill/>
            <a:miter lim="800000"/>
            <a:headEnd/>
            <a:tailEnd/>
          </a:ln>
          <a:effectLst/>
        </p:spPr>
      </p:pic>
    </p:spTree>
    <p:extLst>
      <p:ext uri="{BB962C8B-B14F-4D97-AF65-F5344CB8AC3E}">
        <p14:creationId xmlns:p14="http://schemas.microsoft.com/office/powerpoint/2010/main" val="168901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800" b="1" dirty="0" smtClean="0"/>
              <a:t>23.06.2025ж</a:t>
            </a:r>
            <a:endParaRPr lang="ru-RU" sz="2800" b="1" dirty="0"/>
          </a:p>
        </p:txBody>
      </p:sp>
      <p:pic>
        <p:nvPicPr>
          <p:cNvPr id="5122" name="Picture 2"/>
          <p:cNvPicPr>
            <a:picLocks noGrp="1" noChangeAspect="1" noChangeArrowheads="1"/>
          </p:cNvPicPr>
          <p:nvPr>
            <p:ph idx="1"/>
          </p:nvPr>
        </p:nvPicPr>
        <p:blipFill>
          <a:blip r:embed="rId2"/>
          <a:srcRect/>
          <a:stretch>
            <a:fillRect/>
          </a:stretch>
        </p:blipFill>
        <p:spPr bwMode="auto">
          <a:xfrm>
            <a:off x="466375" y="2586473"/>
            <a:ext cx="2555857" cy="3881437"/>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438807" y="2646078"/>
            <a:ext cx="2486003" cy="374219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6313118" y="2547240"/>
            <a:ext cx="4699467" cy="3815982"/>
          </a:xfrm>
          <a:prstGeom prst="rect">
            <a:avLst/>
          </a:prstGeom>
          <a:noFill/>
          <a:ln w="9525">
            <a:noFill/>
            <a:miter lim="800000"/>
            <a:headEnd/>
            <a:tailEnd/>
          </a:ln>
          <a:effectLst/>
        </p:spPr>
      </p:pic>
      <p:sp>
        <p:nvSpPr>
          <p:cNvPr id="7" name="Прямоугольник 6"/>
          <p:cNvSpPr/>
          <p:nvPr/>
        </p:nvSpPr>
        <p:spPr>
          <a:xfrm>
            <a:off x="413359" y="935267"/>
            <a:ext cx="9181578" cy="1200329"/>
          </a:xfrm>
          <a:prstGeom prst="rect">
            <a:avLst/>
          </a:prstGeom>
        </p:spPr>
        <p:txBody>
          <a:bodyPr wrap="square">
            <a:spAutoFit/>
          </a:bodyPr>
          <a:lstStyle/>
          <a:p>
            <a:r>
              <a:rPr lang="ru-RU" b="1" i="1" dirty="0" err="1" smtClean="0">
                <a:solidFill>
                  <a:srgbClr val="002060"/>
                </a:solidFill>
              </a:rPr>
              <a:t>Бүгінгі күн біздер</a:t>
            </a:r>
            <a:r>
              <a:rPr lang="ru-RU" b="1" i="1" dirty="0" smtClean="0">
                <a:solidFill>
                  <a:srgbClr val="002060"/>
                </a:solidFill>
              </a:rPr>
              <a:t> </a:t>
            </a:r>
            <a:r>
              <a:rPr lang="ru-RU" b="1" i="1" dirty="0" err="1" smtClean="0">
                <a:solidFill>
                  <a:srgbClr val="002060"/>
                </a:solidFill>
              </a:rPr>
              <a:t>ушін</a:t>
            </a:r>
            <a:r>
              <a:rPr lang="ru-RU" b="1" i="1" dirty="0" smtClean="0">
                <a:solidFill>
                  <a:srgbClr val="002060"/>
                </a:solidFill>
              </a:rPr>
              <a:t> </a:t>
            </a:r>
            <a:r>
              <a:rPr lang="ru-RU" b="1" i="1" dirty="0" err="1" smtClean="0">
                <a:solidFill>
                  <a:srgbClr val="002060"/>
                </a:solidFill>
              </a:rPr>
              <a:t>ерекше</a:t>
            </a:r>
            <a:r>
              <a:rPr lang="ru-RU" b="1" i="1" dirty="0" smtClean="0">
                <a:solidFill>
                  <a:srgbClr val="002060"/>
                </a:solidFill>
              </a:rPr>
              <a:t> </a:t>
            </a:r>
            <a:r>
              <a:rPr lang="ru-RU" b="1" i="1" dirty="0" err="1" smtClean="0">
                <a:solidFill>
                  <a:srgbClr val="002060"/>
                </a:solidFill>
              </a:rPr>
              <a:t>басталды</a:t>
            </a:r>
            <a:r>
              <a:rPr lang="ru-RU" b="1" i="1" dirty="0" smtClean="0">
                <a:solidFill>
                  <a:srgbClr val="002060"/>
                </a:solidFill>
              </a:rPr>
              <a:t>. </a:t>
            </a:r>
            <a:r>
              <a:rPr lang="ru-RU" b="1" i="1" dirty="0" err="1" smtClean="0">
                <a:solidFill>
                  <a:srgbClr val="002060"/>
                </a:solidFill>
              </a:rPr>
              <a:t>Балаларды</a:t>
            </a:r>
            <a:r>
              <a:rPr lang="ru-RU" b="1" i="1" dirty="0" smtClean="0">
                <a:solidFill>
                  <a:srgbClr val="002060"/>
                </a:solidFill>
              </a:rPr>
              <a:t> </a:t>
            </a:r>
            <a:r>
              <a:rPr lang="ru-RU" b="1" i="1" dirty="0" err="1" smtClean="0">
                <a:solidFill>
                  <a:srgbClr val="002060"/>
                </a:solidFill>
              </a:rPr>
              <a:t>танертен</a:t>
            </a:r>
            <a:r>
              <a:rPr lang="ru-RU" b="1" i="1" dirty="0" smtClean="0">
                <a:solidFill>
                  <a:srgbClr val="002060"/>
                </a:solidFill>
              </a:rPr>
              <a:t> </a:t>
            </a:r>
            <a:r>
              <a:rPr lang="ru-RU" b="1" i="1" dirty="0" err="1" smtClean="0">
                <a:solidFill>
                  <a:srgbClr val="002060"/>
                </a:solidFill>
              </a:rPr>
              <a:t>кеңілді әуенмен қарсы алып</a:t>
            </a:r>
            <a:r>
              <a:rPr lang="ru-RU" b="1" i="1" dirty="0" smtClean="0">
                <a:solidFill>
                  <a:srgbClr val="002060"/>
                </a:solidFill>
              </a:rPr>
              <a:t>, </a:t>
            </a:r>
            <a:r>
              <a:rPr lang="ru-RU" b="1" i="1" dirty="0" err="1" smtClean="0">
                <a:solidFill>
                  <a:srgbClr val="002060"/>
                </a:solidFill>
              </a:rPr>
              <a:t>таңгы жаттығу жасалды</a:t>
            </a:r>
            <a:r>
              <a:rPr lang="ru-RU" b="1" i="1" dirty="0" smtClean="0">
                <a:solidFill>
                  <a:srgbClr val="002060"/>
                </a:solidFill>
              </a:rPr>
              <a:t>. </a:t>
            </a:r>
            <a:r>
              <a:rPr lang="ru-RU" b="1" i="1" dirty="0" err="1" smtClean="0">
                <a:solidFill>
                  <a:srgbClr val="002060"/>
                </a:solidFill>
              </a:rPr>
              <a:t>Балалар</a:t>
            </a:r>
            <a:r>
              <a:rPr lang="ru-RU" b="1" i="1" dirty="0" smtClean="0">
                <a:solidFill>
                  <a:srgbClr val="002060"/>
                </a:solidFill>
              </a:rPr>
              <a:t> </a:t>
            </a:r>
            <a:r>
              <a:rPr lang="ru-RU" b="1" i="1" dirty="0" err="1" smtClean="0">
                <a:solidFill>
                  <a:srgbClr val="002060"/>
                </a:solidFill>
              </a:rPr>
              <a:t>таңертен серуенге</a:t>
            </a:r>
            <a:r>
              <a:rPr lang="ru-RU" b="1" i="1" dirty="0" smtClean="0">
                <a:solidFill>
                  <a:srgbClr val="002060"/>
                </a:solidFill>
              </a:rPr>
              <a:t> </a:t>
            </a:r>
            <a:r>
              <a:rPr lang="ru-RU" b="1" i="1" dirty="0" err="1" smtClean="0">
                <a:solidFill>
                  <a:srgbClr val="002060"/>
                </a:solidFill>
              </a:rPr>
              <a:t>шыкты</a:t>
            </a:r>
            <a:r>
              <a:rPr lang="ru-RU" b="1" i="1" dirty="0" smtClean="0">
                <a:solidFill>
                  <a:srgbClr val="002060"/>
                </a:solidFill>
              </a:rPr>
              <a:t>. </a:t>
            </a:r>
            <a:r>
              <a:rPr lang="ru-RU" b="1" i="1" dirty="0" err="1" smtClean="0">
                <a:solidFill>
                  <a:srgbClr val="002060"/>
                </a:solidFill>
              </a:rPr>
              <a:t>Барлык</a:t>
            </a:r>
            <a:r>
              <a:rPr lang="ru-RU" b="1" i="1" dirty="0" smtClean="0">
                <a:solidFill>
                  <a:srgbClr val="002060"/>
                </a:solidFill>
              </a:rPr>
              <a:t> </a:t>
            </a:r>
            <a:r>
              <a:rPr lang="ru-RU" b="1" i="1" dirty="0" err="1" smtClean="0">
                <a:solidFill>
                  <a:srgbClr val="002060"/>
                </a:solidFill>
              </a:rPr>
              <a:t>топтар</a:t>
            </a:r>
            <a:r>
              <a:rPr lang="ru-RU" b="1" i="1" dirty="0" smtClean="0">
                <a:solidFill>
                  <a:srgbClr val="002060"/>
                </a:solidFill>
              </a:rPr>
              <a:t> </a:t>
            </a:r>
            <a:r>
              <a:rPr lang="ru-RU" b="1" i="1" dirty="0" err="1" smtClean="0">
                <a:solidFill>
                  <a:srgbClr val="002060"/>
                </a:solidFill>
              </a:rPr>
              <a:t>бірігіп</a:t>
            </a:r>
            <a:r>
              <a:rPr lang="ru-RU" b="1" i="1" dirty="0" smtClean="0">
                <a:solidFill>
                  <a:srgbClr val="002060"/>
                </a:solidFill>
              </a:rPr>
              <a:t>, «</a:t>
            </a:r>
            <a:r>
              <a:rPr lang="ru-RU" b="1" i="1" dirty="0" err="1" smtClean="0">
                <a:solidFill>
                  <a:srgbClr val="002060"/>
                </a:solidFill>
              </a:rPr>
              <a:t>керуен</a:t>
            </a:r>
            <a:r>
              <a:rPr lang="ru-RU" b="1" i="1" dirty="0" smtClean="0">
                <a:solidFill>
                  <a:srgbClr val="002060"/>
                </a:solidFill>
              </a:rPr>
              <a:t>» </a:t>
            </a:r>
            <a:r>
              <a:rPr lang="ru-RU" b="1" i="1" dirty="0" err="1" smtClean="0">
                <a:solidFill>
                  <a:srgbClr val="002060"/>
                </a:solidFill>
              </a:rPr>
              <a:t>ойын-сауык</a:t>
            </a:r>
            <a:r>
              <a:rPr lang="ru-RU" b="1" i="1" dirty="0" smtClean="0">
                <a:solidFill>
                  <a:srgbClr val="002060"/>
                </a:solidFill>
              </a:rPr>
              <a:t> </a:t>
            </a:r>
            <a:r>
              <a:rPr lang="ru-RU" b="1" i="1" dirty="0" err="1" smtClean="0">
                <a:solidFill>
                  <a:srgbClr val="002060"/>
                </a:solidFill>
              </a:rPr>
              <a:t>ортальтына</a:t>
            </a:r>
            <a:r>
              <a:rPr lang="ru-RU" b="1" i="1" dirty="0" smtClean="0">
                <a:solidFill>
                  <a:srgbClr val="002060"/>
                </a:solidFill>
              </a:rPr>
              <a:t> </a:t>
            </a:r>
            <a:r>
              <a:rPr lang="ru-RU" b="1" i="1" dirty="0" err="1" smtClean="0">
                <a:solidFill>
                  <a:srgbClr val="002060"/>
                </a:solidFill>
              </a:rPr>
              <a:t>кинога</a:t>
            </a:r>
            <a:r>
              <a:rPr lang="ru-RU" b="1" i="1" dirty="0" smtClean="0">
                <a:solidFill>
                  <a:srgbClr val="002060"/>
                </a:solidFill>
              </a:rPr>
              <a:t> </a:t>
            </a:r>
            <a:r>
              <a:rPr lang="ru-RU" b="1" i="1" dirty="0" err="1" smtClean="0">
                <a:solidFill>
                  <a:srgbClr val="002060"/>
                </a:solidFill>
              </a:rPr>
              <a:t>бардык</a:t>
            </a:r>
            <a:r>
              <a:rPr lang="ru-RU" b="1" i="1" dirty="0" smtClean="0">
                <a:solidFill>
                  <a:srgbClr val="002060"/>
                </a:solidFill>
              </a:rPr>
              <a:t>. </a:t>
            </a:r>
            <a:r>
              <a:rPr lang="ru-RU" b="1" i="1" dirty="0" err="1" smtClean="0">
                <a:solidFill>
                  <a:srgbClr val="002060"/>
                </a:solidFill>
              </a:rPr>
              <a:t>Кинода</a:t>
            </a:r>
            <a:r>
              <a:rPr lang="ru-RU" b="1" i="1" dirty="0" smtClean="0">
                <a:solidFill>
                  <a:srgbClr val="002060"/>
                </a:solidFill>
              </a:rPr>
              <a:t> </a:t>
            </a:r>
            <a:r>
              <a:rPr lang="ru-RU" b="1" i="1" dirty="0" err="1" smtClean="0">
                <a:solidFill>
                  <a:srgbClr val="002060"/>
                </a:solidFill>
              </a:rPr>
              <a:t>балалар</a:t>
            </a:r>
            <a:r>
              <a:rPr lang="ru-RU" b="1" i="1" dirty="0" smtClean="0">
                <a:solidFill>
                  <a:srgbClr val="002060"/>
                </a:solidFill>
              </a:rPr>
              <a:t> «</a:t>
            </a:r>
            <a:r>
              <a:rPr lang="ru-RU" b="1" i="1" dirty="0" err="1" smtClean="0">
                <a:solidFill>
                  <a:srgbClr val="002060"/>
                </a:solidFill>
              </a:rPr>
              <a:t>Элио</a:t>
            </a:r>
            <a:r>
              <a:rPr lang="ru-RU" b="1" i="1" dirty="0" smtClean="0">
                <a:solidFill>
                  <a:srgbClr val="002060"/>
                </a:solidFill>
              </a:rPr>
              <a:t>»</a:t>
            </a:r>
            <a:r>
              <a:rPr lang="ru-RU" b="1" i="1" dirty="0" err="1" smtClean="0">
                <a:solidFill>
                  <a:srgbClr val="002060"/>
                </a:solidFill>
              </a:rPr>
              <a:t>мультфильмін</a:t>
            </a:r>
            <a:r>
              <a:rPr lang="ru-RU" b="1" i="1" dirty="0" smtClean="0">
                <a:solidFill>
                  <a:srgbClr val="002060"/>
                </a:solidFill>
              </a:rPr>
              <a:t> </a:t>
            </a:r>
            <a:r>
              <a:rPr lang="ru-RU" b="1" i="1" dirty="0" err="1" smtClean="0">
                <a:solidFill>
                  <a:srgbClr val="002060"/>
                </a:solidFill>
              </a:rPr>
              <a:t>тамашалады</a:t>
            </a:r>
            <a:r>
              <a:rPr lang="ru-RU" dirty="0" smtClean="0"/>
              <a:t>. </a:t>
            </a:r>
            <a:endParaRPr lang="ru-RU" dirty="0"/>
          </a:p>
        </p:txBody>
      </p:sp>
    </p:spTree>
    <p:extLst>
      <p:ext uri="{BB962C8B-B14F-4D97-AF65-F5344CB8AC3E}">
        <p14:creationId xmlns:p14="http://schemas.microsoft.com/office/powerpoint/2010/main" val="406607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smtClean="0">
                <a:solidFill>
                  <a:srgbClr val="00B050"/>
                </a:solidFill>
                <a:latin typeface="Times New Roman" panose="02020603050405020304" pitchFamily="18" charset="0"/>
                <a:cs typeface="Times New Roman" panose="02020603050405020304" pitchFamily="18" charset="0"/>
              </a:rPr>
              <a:t>24.06.25</a:t>
            </a:r>
            <a:r>
              <a:rPr lang="ru-RU" sz="2800" dirty="0" smtClean="0">
                <a:solidFill>
                  <a:srgbClr val="0070C0"/>
                </a:solidFill>
                <a:latin typeface="Times New Roman" panose="02020603050405020304" pitchFamily="18" charset="0"/>
                <a:cs typeface="Times New Roman" panose="02020603050405020304" pitchFamily="18" charset="0"/>
              </a:rPr>
              <a:t/>
            </a:r>
            <a:br>
              <a:rPr lang="ru-RU" sz="2800" dirty="0" smtClean="0">
                <a:solidFill>
                  <a:srgbClr val="0070C0"/>
                </a:solidFill>
                <a:latin typeface="Times New Roman" panose="02020603050405020304" pitchFamily="18" charset="0"/>
                <a:cs typeface="Times New Roman" panose="02020603050405020304" pitchFamily="18" charset="0"/>
              </a:rPr>
            </a:br>
            <a:r>
              <a:rPr lang="ru-RU" sz="2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«Тапқыр достар</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ойыны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ойнатылды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Ойын</a:t>
            </a:r>
            <a:r>
              <a:rPr lang="ru-RU" sz="1800" dirty="0" smtClean="0">
                <a:solidFill>
                  <a:srgbClr val="002060"/>
                </a:solidFill>
                <a:latin typeface="Times New Roman" panose="02020603050405020304" pitchFamily="18" charset="0"/>
                <a:cs typeface="Times New Roman" panose="02020603050405020304" pitchFamily="18" charset="0"/>
              </a:rPr>
              <a:t> 3 </a:t>
            </a:r>
            <a:r>
              <a:rPr lang="ru-RU" sz="1800" dirty="0" err="1" smtClean="0">
                <a:solidFill>
                  <a:srgbClr val="002060"/>
                </a:solidFill>
                <a:latin typeface="Times New Roman" panose="02020603050405020304" pitchFamily="18" charset="0"/>
                <a:cs typeface="Times New Roman" panose="02020603050405020304" pitchFamily="18" charset="0"/>
              </a:rPr>
              <a:t>бөлімнен өткізілді</a:t>
            </a:r>
            <a:r>
              <a:rPr lang="ru-RU" sz="1800" dirty="0" smtClean="0">
                <a:solidFill>
                  <a:srgbClr val="002060"/>
                </a:solidFill>
                <a:latin typeface="Times New Roman" panose="02020603050405020304" pitchFamily="18" charset="0"/>
                <a:cs typeface="Times New Roman" panose="02020603050405020304" pitchFamily="18" charset="0"/>
              </a:rPr>
              <a:t>.</a:t>
            </a:r>
            <a:r>
              <a:rPr lang="ru-RU" sz="1800" dirty="0" err="1" smtClean="0">
                <a:solidFill>
                  <a:srgbClr val="002060"/>
                </a:solidFill>
                <a:latin typeface="Times New Roman" panose="02020603050405020304" pitchFamily="18" charset="0"/>
                <a:cs typeface="Times New Roman" panose="02020603050405020304" pitchFamily="18" charset="0"/>
              </a:rPr>
              <a:t>Оқушыларды екі</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топқа бөліп</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әр түрлі сұрақтар қойылды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Екінші</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бөлімінде жасырылған әріптерді таңдатып </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жүргізушінің сұрақтарына</a:t>
            </a:r>
            <a:r>
              <a:rPr lang="ru-RU" sz="1800" dirty="0" smtClean="0">
                <a:solidFill>
                  <a:srgbClr val="002060"/>
                </a:solidFill>
                <a:latin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cs typeface="Times New Roman" panose="02020603050405020304" pitchFamily="18" charset="0"/>
              </a:rPr>
              <a:t>c</a:t>
            </a:r>
            <a:r>
              <a:rPr lang="ru-RU" sz="1800" dirty="0" err="1" smtClean="0">
                <a:solidFill>
                  <a:srgbClr val="002060"/>
                </a:solidFill>
                <a:latin typeface="Times New Roman" panose="02020603050405020304" pitchFamily="18" charset="0"/>
                <a:cs typeface="Times New Roman" panose="02020603050405020304" pitchFamily="18" charset="0"/>
              </a:rPr>
              <a:t>ол</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әріптерден басталатын</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сөзден жауап</a:t>
            </a:r>
            <a:r>
              <a:rPr lang="ru-RU" sz="1800" dirty="0" smtClean="0">
                <a:solidFill>
                  <a:srgbClr val="002060"/>
                </a:solidFill>
                <a:latin typeface="Times New Roman" panose="02020603050405020304" pitchFamily="18" charset="0"/>
                <a:cs typeface="Times New Roman" panose="02020603050405020304" pitchFamily="18" charset="0"/>
              </a:rPr>
              <a:t> беру </a:t>
            </a:r>
            <a:r>
              <a:rPr lang="ru-RU" sz="1800" dirty="0" err="1" smtClean="0">
                <a:solidFill>
                  <a:srgbClr val="002060"/>
                </a:solidFill>
                <a:latin typeface="Times New Roman" panose="02020603050405020304" pitchFamily="18" charset="0"/>
                <a:cs typeface="Times New Roman" panose="02020603050405020304" pitchFamily="18" charset="0"/>
              </a:rPr>
              <a:t>тапсырылды</a:t>
            </a:r>
            <a:r>
              <a:rPr lang="ru-RU" sz="1800" dirty="0" smtClean="0">
                <a:solidFill>
                  <a:srgbClr val="002060"/>
                </a:solidFill>
                <a:latin typeface="Times New Roman" panose="02020603050405020304" pitchFamily="18" charset="0"/>
                <a:cs typeface="Times New Roman" panose="02020603050405020304" pitchFamily="18" charset="0"/>
              </a:rPr>
              <a:t>.</a:t>
            </a:r>
            <a:br>
              <a:rPr lang="ru-RU" sz="1800" dirty="0" smtClean="0">
                <a:solidFill>
                  <a:srgbClr val="002060"/>
                </a:solidFill>
                <a:latin typeface="Times New Roman" panose="02020603050405020304" pitchFamily="18" charset="0"/>
                <a:cs typeface="Times New Roman" panose="02020603050405020304" pitchFamily="18" charset="0"/>
              </a:rPr>
            </a:br>
            <a:r>
              <a:rPr lang="ru-RU" sz="1800" dirty="0" smtClean="0">
                <a:solidFill>
                  <a:srgbClr val="002060"/>
                </a:solidFill>
                <a:latin typeface="Times New Roman" panose="02020603050405020304" pitchFamily="18" charset="0"/>
                <a:cs typeface="Times New Roman" panose="02020603050405020304" pitchFamily="18" charset="0"/>
              </a:rPr>
              <a:t>«</a:t>
            </a:r>
            <a:r>
              <a:rPr lang="ru-RU" sz="1800" dirty="0" err="1" smtClean="0">
                <a:solidFill>
                  <a:srgbClr val="002060"/>
                </a:solidFill>
                <a:latin typeface="Times New Roman" panose="02020603050405020304" pitchFamily="18" charset="0"/>
                <a:cs typeface="Times New Roman" panose="02020603050405020304" pitchFamily="18" charset="0"/>
              </a:rPr>
              <a:t>Кім</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жылдам</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бөлімі сайысында</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кішкене</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қырқылған қағаздарға әр түрлі сөздер, аң аттары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бұйым атаулары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жазылып</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қимылмен көрерменге түсіндіру тапсырылды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Соңынан екі</a:t>
            </a:r>
            <a:r>
              <a:rPr lang="ru-RU" sz="1800" dirty="0" smtClean="0">
                <a:solidFill>
                  <a:srgbClr val="002060"/>
                </a:solidFill>
                <a:latin typeface="Times New Roman" panose="02020603050405020304" pitchFamily="18" charset="0"/>
                <a:cs typeface="Times New Roman" panose="02020603050405020304" pitchFamily="18" charset="0"/>
              </a:rPr>
              <a:t> топ </a:t>
            </a:r>
            <a:r>
              <a:rPr lang="ru-RU" sz="1800" dirty="0" err="1" smtClean="0">
                <a:solidFill>
                  <a:srgbClr val="002060"/>
                </a:solidFill>
                <a:latin typeface="Times New Roman" panose="02020603050405020304" pitchFamily="18" charset="0"/>
                <a:cs typeface="Times New Roman" panose="02020603050405020304" pitchFamily="18" charset="0"/>
              </a:rPr>
              <a:t>бір</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біріне</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әннің бастапқы қатарын айтып</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Келесі</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қатарын жалғастыр</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тапсырмасы</a:t>
            </a:r>
            <a:r>
              <a:rPr lang="ru-RU" sz="1800" dirty="0" smtClean="0">
                <a:solidFill>
                  <a:srgbClr val="002060"/>
                </a:solidFill>
                <a:latin typeface="Times New Roman" panose="02020603050405020304" pitchFamily="18" charset="0"/>
                <a:cs typeface="Times New Roman" panose="02020603050405020304" pitchFamily="18" charset="0"/>
              </a:rPr>
              <a:t> мен </a:t>
            </a:r>
            <a:r>
              <a:rPr lang="ru-RU" sz="1800" dirty="0" err="1" smtClean="0">
                <a:solidFill>
                  <a:srgbClr val="002060"/>
                </a:solidFill>
                <a:latin typeface="Times New Roman" panose="02020603050405020304" pitchFamily="18" charset="0"/>
                <a:cs typeface="Times New Roman" panose="02020603050405020304" pitchFamily="18" charset="0"/>
              </a:rPr>
              <a:t>ойынды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аяқтады</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Ойын</a:t>
            </a:r>
            <a:r>
              <a:rPr lang="ru-RU" sz="1800" dirty="0" smtClean="0">
                <a:solidFill>
                  <a:srgbClr val="002060"/>
                </a:solidFill>
                <a:latin typeface="Times New Roman" panose="02020603050405020304" pitchFamily="18" charset="0"/>
                <a:cs typeface="Times New Roman" panose="02020603050405020304" pitchFamily="18" charset="0"/>
              </a:rPr>
              <a:t> </a:t>
            </a:r>
            <a:r>
              <a:rPr lang="ru-RU" sz="1800" dirty="0" err="1" smtClean="0">
                <a:solidFill>
                  <a:srgbClr val="002060"/>
                </a:solidFill>
                <a:latin typeface="Times New Roman" panose="02020603050405020304" pitchFamily="18" charset="0"/>
                <a:cs typeface="Times New Roman" panose="02020603050405020304" pitchFamily="18" charset="0"/>
              </a:rPr>
              <a:t>өте қызықты өтті.</a:t>
            </a:r>
            <a:endParaRPr lang="ru-RU" sz="1800" dirty="0">
              <a:solidFill>
                <a:srgbClr val="0070C0"/>
              </a:solidFill>
              <a:latin typeface="Times New Roman" panose="02020603050405020304" pitchFamily="18" charset="0"/>
              <a:cs typeface="Times New Roman" panose="02020603050405020304" pitchFamily="18" charset="0"/>
            </a:endParaRPr>
          </a:p>
        </p:txBody>
      </p:sp>
      <p:pic>
        <p:nvPicPr>
          <p:cNvPr id="8"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7674" y="3645073"/>
            <a:ext cx="2914562" cy="2697575"/>
          </a:xfrm>
        </p:spPr>
      </p:pic>
      <p:pic>
        <p:nvPicPr>
          <p:cNvPr id="3074" name="Picture 2"/>
          <p:cNvPicPr>
            <a:picLocks noChangeAspect="1" noChangeArrowheads="1"/>
          </p:cNvPicPr>
          <p:nvPr/>
        </p:nvPicPr>
        <p:blipFill>
          <a:blip r:embed="rId3"/>
          <a:srcRect/>
          <a:stretch>
            <a:fillRect/>
          </a:stretch>
        </p:blipFill>
        <p:spPr bwMode="auto">
          <a:xfrm>
            <a:off x="4218466" y="3645074"/>
            <a:ext cx="3622827" cy="3212926"/>
          </a:xfrm>
          <a:prstGeom prst="rect">
            <a:avLst/>
          </a:prstGeom>
          <a:noFill/>
          <a:ln w="9525">
            <a:noFill/>
            <a:miter lim="800000"/>
            <a:headEnd/>
            <a:tailEnd/>
          </a:ln>
          <a:effectLst/>
        </p:spPr>
      </p:pic>
    </p:spTree>
    <p:extLst>
      <p:ext uri="{BB962C8B-B14F-4D97-AF65-F5344CB8AC3E}">
        <p14:creationId xmlns:p14="http://schemas.microsoft.com/office/powerpoint/2010/main" val="181911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26.06.2025ж</a:t>
            </a:r>
            <a:endParaRPr lang="ru-RU" dirty="0"/>
          </a:p>
        </p:txBody>
      </p:sp>
      <p:pic>
        <p:nvPicPr>
          <p:cNvPr id="6146" name="Picture 2"/>
          <p:cNvPicPr>
            <a:picLocks noGrp="1" noChangeAspect="1" noChangeArrowheads="1"/>
          </p:cNvPicPr>
          <p:nvPr>
            <p:ph idx="1"/>
          </p:nvPr>
        </p:nvPicPr>
        <p:blipFill>
          <a:blip r:embed="rId2"/>
          <a:srcRect/>
          <a:stretch>
            <a:fillRect/>
          </a:stretch>
        </p:blipFill>
        <p:spPr bwMode="auto">
          <a:xfrm>
            <a:off x="360932" y="2855934"/>
            <a:ext cx="2645315" cy="3449138"/>
          </a:xfrm>
          <a:prstGeom prst="rect">
            <a:avLst/>
          </a:prstGeom>
          <a:noFill/>
          <a:ln w="9525">
            <a:noFill/>
            <a:miter lim="800000"/>
            <a:headEnd/>
            <a:tailEnd/>
          </a:ln>
          <a:effectLst/>
        </p:spPr>
      </p:pic>
      <p:sp>
        <p:nvSpPr>
          <p:cNvPr id="5" name="Прямоугольник 4"/>
          <p:cNvSpPr/>
          <p:nvPr/>
        </p:nvSpPr>
        <p:spPr>
          <a:xfrm>
            <a:off x="517742" y="1325713"/>
            <a:ext cx="9615813" cy="923330"/>
          </a:xfrm>
          <a:prstGeom prst="rect">
            <a:avLst/>
          </a:prstGeom>
        </p:spPr>
        <p:txBody>
          <a:bodyPr wrap="square">
            <a:spAutoFit/>
          </a:bodyPr>
          <a:lstStyle/>
          <a:p>
            <a:r>
              <a:rPr lang="ru-RU" b="1" i="1" dirty="0" err="1" smtClean="0">
                <a:solidFill>
                  <a:srgbClr val="002060"/>
                </a:solidFill>
              </a:rPr>
              <a:t>Бүгінгі күн біздер</a:t>
            </a:r>
            <a:r>
              <a:rPr lang="ru-RU" b="1" i="1" dirty="0" smtClean="0">
                <a:solidFill>
                  <a:srgbClr val="002060"/>
                </a:solidFill>
              </a:rPr>
              <a:t> </a:t>
            </a:r>
            <a:r>
              <a:rPr lang="ru-RU" b="1" i="1" dirty="0" err="1" smtClean="0">
                <a:solidFill>
                  <a:srgbClr val="002060"/>
                </a:solidFill>
              </a:rPr>
              <a:t>ушін</a:t>
            </a:r>
            <a:r>
              <a:rPr lang="ru-RU" b="1" i="1" dirty="0" smtClean="0">
                <a:solidFill>
                  <a:srgbClr val="002060"/>
                </a:solidFill>
              </a:rPr>
              <a:t> </a:t>
            </a:r>
            <a:r>
              <a:rPr lang="ru-RU" b="1" i="1" dirty="0" err="1" smtClean="0">
                <a:solidFill>
                  <a:srgbClr val="002060"/>
                </a:solidFill>
              </a:rPr>
              <a:t>ерекше</a:t>
            </a:r>
            <a:r>
              <a:rPr lang="ru-RU" b="1" i="1" dirty="0" smtClean="0">
                <a:solidFill>
                  <a:srgbClr val="002060"/>
                </a:solidFill>
              </a:rPr>
              <a:t> </a:t>
            </a:r>
            <a:r>
              <a:rPr lang="ru-RU" b="1" i="1" dirty="0" err="1" smtClean="0">
                <a:solidFill>
                  <a:srgbClr val="002060"/>
                </a:solidFill>
              </a:rPr>
              <a:t>басталды</a:t>
            </a:r>
            <a:r>
              <a:rPr lang="ru-RU" b="1" i="1" dirty="0" smtClean="0">
                <a:solidFill>
                  <a:srgbClr val="002060"/>
                </a:solidFill>
              </a:rPr>
              <a:t>. </a:t>
            </a:r>
            <a:r>
              <a:rPr lang="ru-RU" b="1" i="1" dirty="0" err="1" smtClean="0">
                <a:solidFill>
                  <a:srgbClr val="002060"/>
                </a:solidFill>
              </a:rPr>
              <a:t>Балаларды</a:t>
            </a:r>
            <a:r>
              <a:rPr lang="ru-RU" b="1" i="1" dirty="0" smtClean="0">
                <a:solidFill>
                  <a:srgbClr val="002060"/>
                </a:solidFill>
              </a:rPr>
              <a:t> </a:t>
            </a:r>
            <a:r>
              <a:rPr lang="ru-RU" b="1" i="1" dirty="0" err="1" smtClean="0">
                <a:solidFill>
                  <a:srgbClr val="002060"/>
                </a:solidFill>
              </a:rPr>
              <a:t>танертен</a:t>
            </a:r>
            <a:r>
              <a:rPr lang="ru-RU" b="1" i="1" dirty="0" smtClean="0">
                <a:solidFill>
                  <a:srgbClr val="002060"/>
                </a:solidFill>
              </a:rPr>
              <a:t> </a:t>
            </a:r>
            <a:r>
              <a:rPr lang="ru-RU" b="1" i="1" dirty="0" err="1" smtClean="0">
                <a:solidFill>
                  <a:srgbClr val="002060"/>
                </a:solidFill>
              </a:rPr>
              <a:t>кеңілді әуенмен қарсы алып</a:t>
            </a:r>
            <a:r>
              <a:rPr lang="ru-RU" b="1" i="1" dirty="0" smtClean="0">
                <a:solidFill>
                  <a:srgbClr val="002060"/>
                </a:solidFill>
              </a:rPr>
              <a:t>, </a:t>
            </a:r>
            <a:r>
              <a:rPr lang="ru-RU" b="1" i="1" dirty="0" err="1" smtClean="0">
                <a:solidFill>
                  <a:srgbClr val="002060"/>
                </a:solidFill>
              </a:rPr>
              <a:t>таңгы жаттығу жасалды</a:t>
            </a:r>
            <a:r>
              <a:rPr lang="ru-RU" b="1" i="1" dirty="0" smtClean="0">
                <a:solidFill>
                  <a:srgbClr val="002060"/>
                </a:solidFill>
              </a:rPr>
              <a:t>. </a:t>
            </a:r>
            <a:r>
              <a:rPr lang="ru-RU" b="1" i="1" dirty="0" err="1" smtClean="0">
                <a:solidFill>
                  <a:srgbClr val="002060"/>
                </a:solidFill>
              </a:rPr>
              <a:t>Балалар</a:t>
            </a:r>
            <a:r>
              <a:rPr lang="ru-RU" b="1" i="1" dirty="0" smtClean="0">
                <a:solidFill>
                  <a:srgbClr val="002060"/>
                </a:solidFill>
              </a:rPr>
              <a:t> </a:t>
            </a:r>
            <a:r>
              <a:rPr lang="ru-RU" b="1" i="1" dirty="0" err="1" smtClean="0">
                <a:solidFill>
                  <a:srgbClr val="002060"/>
                </a:solidFill>
              </a:rPr>
              <a:t>таңертен серуенге</a:t>
            </a:r>
            <a:r>
              <a:rPr lang="ru-RU" b="1" i="1" dirty="0" smtClean="0">
                <a:solidFill>
                  <a:srgbClr val="002060"/>
                </a:solidFill>
              </a:rPr>
              <a:t> </a:t>
            </a:r>
            <a:r>
              <a:rPr lang="ru-RU" b="1" i="1" dirty="0" err="1" smtClean="0">
                <a:solidFill>
                  <a:srgbClr val="002060"/>
                </a:solidFill>
              </a:rPr>
              <a:t>шыкты</a:t>
            </a:r>
            <a:r>
              <a:rPr lang="ru-RU" b="1" i="1" dirty="0" smtClean="0">
                <a:solidFill>
                  <a:srgbClr val="002060"/>
                </a:solidFill>
              </a:rPr>
              <a:t>. </a:t>
            </a:r>
            <a:r>
              <a:rPr lang="ru-RU" b="1" i="1" dirty="0" err="1" smtClean="0">
                <a:solidFill>
                  <a:srgbClr val="002060"/>
                </a:solidFill>
              </a:rPr>
              <a:t>Барлык</a:t>
            </a:r>
            <a:r>
              <a:rPr lang="ru-RU" b="1" i="1" dirty="0" smtClean="0">
                <a:solidFill>
                  <a:srgbClr val="002060"/>
                </a:solidFill>
              </a:rPr>
              <a:t> </a:t>
            </a:r>
            <a:r>
              <a:rPr lang="ru-RU" b="1" i="1" dirty="0" err="1" smtClean="0">
                <a:solidFill>
                  <a:srgbClr val="002060"/>
                </a:solidFill>
              </a:rPr>
              <a:t>топтар</a:t>
            </a:r>
            <a:r>
              <a:rPr lang="ru-RU" b="1" i="1" dirty="0" smtClean="0">
                <a:solidFill>
                  <a:srgbClr val="002060"/>
                </a:solidFill>
              </a:rPr>
              <a:t> </a:t>
            </a:r>
            <a:r>
              <a:rPr lang="ru-RU" b="1" i="1" dirty="0" err="1" smtClean="0">
                <a:solidFill>
                  <a:srgbClr val="002060"/>
                </a:solidFill>
              </a:rPr>
              <a:t>бірігіп</a:t>
            </a:r>
            <a:r>
              <a:rPr lang="ru-RU" b="1" i="1" dirty="0" smtClean="0">
                <a:solidFill>
                  <a:srgbClr val="002060"/>
                </a:solidFill>
              </a:rPr>
              <a:t> </a:t>
            </a:r>
            <a:r>
              <a:rPr lang="ru-RU" b="1" i="1" dirty="0" err="1" smtClean="0">
                <a:solidFill>
                  <a:srgbClr val="002060"/>
                </a:solidFill>
              </a:rPr>
              <a:t>мектептің </a:t>
            </a:r>
            <a:r>
              <a:rPr lang="ru-RU" b="1" i="1" dirty="0" smtClean="0">
                <a:solidFill>
                  <a:srgbClr val="002060"/>
                </a:solidFill>
              </a:rPr>
              <a:t>АКТ </a:t>
            </a:r>
            <a:r>
              <a:rPr lang="ru-RU" b="1" i="1" dirty="0" err="1" smtClean="0">
                <a:solidFill>
                  <a:srgbClr val="002060"/>
                </a:solidFill>
              </a:rPr>
              <a:t>залында</a:t>
            </a:r>
            <a:r>
              <a:rPr lang="ru-RU" b="1" i="1" dirty="0" smtClean="0">
                <a:solidFill>
                  <a:srgbClr val="002060"/>
                </a:solidFill>
              </a:rPr>
              <a:t> Цирк </a:t>
            </a:r>
            <a:r>
              <a:rPr lang="ru-RU" b="1" i="1" dirty="0" err="1" smtClean="0">
                <a:solidFill>
                  <a:srgbClr val="002060"/>
                </a:solidFill>
              </a:rPr>
              <a:t>қойылымын тамашалады</a:t>
            </a:r>
            <a:r>
              <a:rPr lang="ru-RU" b="1" i="1" dirty="0" smtClean="0">
                <a:solidFill>
                  <a:srgbClr val="002060"/>
                </a:solidFill>
              </a:rPr>
              <a:t>.</a:t>
            </a:r>
            <a:endParaRPr lang="ru-RU" dirty="0"/>
          </a:p>
        </p:txBody>
      </p:sp>
      <p:pic>
        <p:nvPicPr>
          <p:cNvPr id="6147" name="Picture 3"/>
          <p:cNvPicPr>
            <a:picLocks noChangeAspect="1" noChangeArrowheads="1"/>
          </p:cNvPicPr>
          <p:nvPr/>
        </p:nvPicPr>
        <p:blipFill>
          <a:blip r:embed="rId3" cstate="print"/>
          <a:srcRect/>
          <a:stretch>
            <a:fillRect/>
          </a:stretch>
        </p:blipFill>
        <p:spPr bwMode="auto">
          <a:xfrm>
            <a:off x="3095005" y="2735649"/>
            <a:ext cx="3230640" cy="3652625"/>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6775146" y="2722153"/>
            <a:ext cx="3183046" cy="3941694"/>
          </a:xfrm>
          <a:prstGeom prst="rect">
            <a:avLst/>
          </a:prstGeom>
          <a:noFill/>
          <a:ln w="9525">
            <a:noFill/>
            <a:miter lim="800000"/>
            <a:headEnd/>
            <a:tailEnd/>
          </a:ln>
          <a:effectLst/>
        </p:spPr>
      </p:pic>
    </p:spTree>
    <p:extLst>
      <p:ext uri="{BB962C8B-B14F-4D97-AF65-F5344CB8AC3E}">
        <p14:creationId xmlns:p14="http://schemas.microsoft.com/office/powerpoint/2010/main" val="420707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98B676F-678B-B4C5-B93C-427C70DDF881}"/>
              </a:ext>
            </a:extLst>
          </p:cNvPr>
          <p:cNvSpPr>
            <a:spLocks noGrp="1"/>
          </p:cNvSpPr>
          <p:nvPr>
            <p:ph type="title"/>
          </p:nvPr>
        </p:nvSpPr>
        <p:spPr>
          <a:xfrm>
            <a:off x="4120896" y="365125"/>
            <a:ext cx="3358896" cy="1325563"/>
          </a:xfrm>
        </p:spPr>
        <p:txBody>
          <a:bodyPr/>
          <a:lstStyle/>
          <a:p>
            <a:r>
              <a:rPr lang="kk-KZ" dirty="0"/>
              <a:t>16 маусым</a:t>
            </a:r>
            <a:endParaRPr lang="ru-KZ" dirty="0"/>
          </a:p>
        </p:txBody>
      </p:sp>
      <p:pic>
        <p:nvPicPr>
          <p:cNvPr id="4" name="Объект 3">
            <a:extLst>
              <a:ext uri="{FF2B5EF4-FFF2-40B4-BE49-F238E27FC236}">
                <a16:creationId xmlns:a16="http://schemas.microsoft.com/office/drawing/2014/main" xmlns="" id="{2E8202EE-A1B5-0B1B-76C2-54474CDC2DFF}"/>
              </a:ext>
            </a:extLst>
          </p:cNvPr>
          <p:cNvPicPr>
            <a:picLocks noGrp="1" noChangeAspect="1"/>
          </p:cNvPicPr>
          <p:nvPr>
            <p:ph idx="1"/>
          </p:nvPr>
        </p:nvPicPr>
        <p:blipFill>
          <a:blip r:embed="rId2"/>
          <a:stretch>
            <a:fillRect/>
          </a:stretch>
        </p:blipFill>
        <p:spPr>
          <a:xfrm>
            <a:off x="8534400" y="2865119"/>
            <a:ext cx="3657600" cy="3763963"/>
          </a:xfrm>
          <a:prstGeom prst="rect">
            <a:avLst/>
          </a:prstGeom>
        </p:spPr>
      </p:pic>
      <p:pic>
        <p:nvPicPr>
          <p:cNvPr id="5" name="Рисунок 4">
            <a:extLst>
              <a:ext uri="{FF2B5EF4-FFF2-40B4-BE49-F238E27FC236}">
                <a16:creationId xmlns:a16="http://schemas.microsoft.com/office/drawing/2014/main" xmlns="" id="{C25696E0-6988-B488-3B15-334F8E952F9E}"/>
              </a:ext>
            </a:extLst>
          </p:cNvPr>
          <p:cNvPicPr>
            <a:picLocks noChangeAspect="1"/>
          </p:cNvPicPr>
          <p:nvPr/>
        </p:nvPicPr>
        <p:blipFill>
          <a:blip r:embed="rId3"/>
          <a:stretch>
            <a:fillRect/>
          </a:stretch>
        </p:blipFill>
        <p:spPr>
          <a:xfrm>
            <a:off x="5064125" y="1432559"/>
            <a:ext cx="3409316" cy="4133977"/>
          </a:xfrm>
          <a:prstGeom prst="rect">
            <a:avLst/>
          </a:prstGeom>
        </p:spPr>
      </p:pic>
      <p:sp>
        <p:nvSpPr>
          <p:cNvPr id="3" name="Прямоугольник 2"/>
          <p:cNvSpPr/>
          <p:nvPr/>
        </p:nvSpPr>
        <p:spPr>
          <a:xfrm>
            <a:off x="447040" y="2278005"/>
            <a:ext cx="4399280" cy="3416320"/>
          </a:xfrm>
          <a:prstGeom prst="rect">
            <a:avLst/>
          </a:prstGeom>
        </p:spPr>
        <p:txBody>
          <a:bodyPr wrap="square">
            <a:spAutoFit/>
          </a:bodyPr>
          <a:lstStyle/>
          <a:p>
            <a:pPr fontAlgn="base"/>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93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мектеп-лицейінің</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жанынан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ашылған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Ғажайып</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жазғы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тынығу</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лагері</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16маусым мен 27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маусым</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арлығында</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үздіксіз</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жұмыс</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жасады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Бақытты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балалық</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шақ</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тақырыбында</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лагердің</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ашылу</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салтанаты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өткізілді</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Балалар</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өздерінің</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жаттаған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тақпақтарын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айтып</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әндер</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айтып</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би</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биледі</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a:t>
            </a:r>
          </a:p>
          <a:p>
            <a:pPr fontAlgn="base"/>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Жазғы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демалыстың</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әр</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күні</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оқушылар</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үшін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қымбат</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Лагерь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ашылған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күннен</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бастап</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оқушылардың</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қызығушылығы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жоғары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cs typeface="Times New Roman" panose="02020603050405020304" pitchFamily="18" charset="0"/>
              </a:rPr>
              <a:t>болды</a:t>
            </a:r>
            <a:r>
              <a:rPr lang="ru-RU" b="1" i="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64157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solidFill>
                  <a:srgbClr val="00B050"/>
                </a:solidFill>
                <a:latin typeface="Times New Roman" panose="02020603050405020304" pitchFamily="18" charset="0"/>
                <a:cs typeface="Times New Roman" panose="02020603050405020304" pitchFamily="18" charset="0"/>
              </a:rPr>
              <a:t/>
            </a:r>
            <a:br>
              <a:rPr lang="en-US" dirty="0" smtClean="0">
                <a:solidFill>
                  <a:srgbClr val="00B050"/>
                </a:solidFill>
                <a:latin typeface="Times New Roman" panose="02020603050405020304" pitchFamily="18" charset="0"/>
                <a:cs typeface="Times New Roman" panose="02020603050405020304" pitchFamily="18" charset="0"/>
              </a:rPr>
            </a:br>
            <a:r>
              <a:rPr lang="en-US" dirty="0">
                <a:solidFill>
                  <a:srgbClr val="00B050"/>
                </a:solidFill>
                <a:latin typeface="Times New Roman" panose="02020603050405020304" pitchFamily="18" charset="0"/>
                <a:cs typeface="Times New Roman" panose="02020603050405020304" pitchFamily="18" charset="0"/>
              </a:rPr>
              <a:t/>
            </a:r>
            <a:br>
              <a:rPr lang="en-US" dirty="0">
                <a:solidFill>
                  <a:srgbClr val="00B050"/>
                </a:solidFill>
                <a:latin typeface="Times New Roman" panose="02020603050405020304" pitchFamily="18" charset="0"/>
                <a:cs typeface="Times New Roman" panose="02020603050405020304" pitchFamily="18" charset="0"/>
              </a:rPr>
            </a:br>
            <a:r>
              <a:rPr lang="en-US" dirty="0" smtClean="0">
                <a:solidFill>
                  <a:srgbClr val="00B050"/>
                </a:solidFill>
                <a:latin typeface="Times New Roman" panose="02020603050405020304" pitchFamily="18" charset="0"/>
                <a:cs typeface="Times New Roman" panose="02020603050405020304" pitchFamily="18" charset="0"/>
              </a:rPr>
              <a:t/>
            </a:r>
            <a:br>
              <a:rPr lang="en-US" dirty="0" smtClean="0">
                <a:solidFill>
                  <a:srgbClr val="00B050"/>
                </a:solidFill>
                <a:latin typeface="Times New Roman" panose="02020603050405020304" pitchFamily="18" charset="0"/>
                <a:cs typeface="Times New Roman" panose="02020603050405020304" pitchFamily="18" charset="0"/>
              </a:rPr>
            </a:br>
            <a:r>
              <a:rPr lang="en-US" dirty="0">
                <a:solidFill>
                  <a:srgbClr val="00B050"/>
                </a:solidFill>
                <a:latin typeface="Times New Roman" panose="02020603050405020304" pitchFamily="18" charset="0"/>
                <a:cs typeface="Times New Roman" panose="02020603050405020304" pitchFamily="18" charset="0"/>
              </a:rPr>
              <a:t/>
            </a:r>
            <a:br>
              <a:rPr lang="en-US" dirty="0">
                <a:solidFill>
                  <a:srgbClr val="00B050"/>
                </a:solidFill>
                <a:latin typeface="Times New Roman" panose="02020603050405020304" pitchFamily="18" charset="0"/>
                <a:cs typeface="Times New Roman" panose="02020603050405020304" pitchFamily="18" charset="0"/>
              </a:rPr>
            </a:br>
            <a:r>
              <a:rPr lang="en-US" dirty="0" smtClean="0">
                <a:solidFill>
                  <a:srgbClr val="00B050"/>
                </a:solidFill>
                <a:latin typeface="Times New Roman" panose="02020603050405020304" pitchFamily="18" charset="0"/>
                <a:cs typeface="Times New Roman" panose="02020603050405020304" pitchFamily="18" charset="0"/>
              </a:rPr>
              <a:t>27</a:t>
            </a:r>
            <a:r>
              <a:rPr lang="kk-KZ" dirty="0" smtClean="0">
                <a:solidFill>
                  <a:srgbClr val="00B050"/>
                </a:solidFill>
                <a:latin typeface="Times New Roman" panose="02020603050405020304" pitchFamily="18" charset="0"/>
                <a:cs typeface="Times New Roman" panose="02020603050405020304" pitchFamily="18" charset="0"/>
              </a:rPr>
              <a:t>.06.2025</a:t>
            </a:r>
            <a:r>
              <a:rPr lang="en-US" dirty="0" smtClean="0">
                <a:solidFill>
                  <a:srgbClr val="00B050"/>
                </a:solidFill>
                <a:latin typeface="Times New Roman" panose="02020603050405020304" pitchFamily="18" charset="0"/>
                <a:cs typeface="Times New Roman" panose="02020603050405020304" pitchFamily="18" charset="0"/>
              </a:rPr>
              <a:t/>
            </a:r>
            <a:br>
              <a:rPr lang="en-US" dirty="0" smtClean="0">
                <a:solidFill>
                  <a:srgbClr val="00B050"/>
                </a:solidFill>
                <a:latin typeface="Times New Roman" panose="02020603050405020304" pitchFamily="18" charset="0"/>
                <a:cs typeface="Times New Roman" panose="02020603050405020304" pitchFamily="18" charset="0"/>
              </a:rPr>
            </a:br>
            <a:r>
              <a:rPr lang="ru-RU" dirty="0" smtClean="0">
                <a:solidFill>
                  <a:srgbClr val="0070C0"/>
                </a:solidFill>
                <a:latin typeface="Times New Roman" panose="02020603050405020304" pitchFamily="18" charset="0"/>
                <a:cs typeface="Times New Roman" panose="02020603050405020304" pitchFamily="18" charset="0"/>
              </a:rPr>
              <a:t>«</a:t>
            </a:r>
            <a:r>
              <a:rPr lang="ru-RU" dirty="0" err="1" smtClean="0">
                <a:solidFill>
                  <a:srgbClr val="0070C0"/>
                </a:solidFill>
                <a:latin typeface="Times New Roman" panose="02020603050405020304" pitchFamily="18" charset="0"/>
                <a:cs typeface="Times New Roman" panose="02020603050405020304" pitchFamily="18" charset="0"/>
              </a:rPr>
              <a:t>Бақытты</a:t>
            </a:r>
            <a:r>
              <a:rPr lang="ru-RU" dirty="0" smtClean="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балалық</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шақ</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тақырыбында</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лагердің</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жабылу</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салтанаты</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өткізілді</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Балалар</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өздерінің</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өнерлерін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көрсетті</a:t>
            </a:r>
            <a:r>
              <a:rPr lang="ru-RU" dirty="0">
                <a:solidFill>
                  <a:srgbClr val="0070C0"/>
                </a:solidFill>
                <a:latin typeface="Times New Roman" panose="02020603050405020304" pitchFamily="18" charset="0"/>
                <a:cs typeface="Times New Roman" panose="02020603050405020304" pitchFamily="18" charset="0"/>
              </a:rPr>
              <a:t>.</a:t>
            </a:r>
            <a:br>
              <a:rPr lang="ru-RU" dirty="0">
                <a:solidFill>
                  <a:srgbClr val="0070C0"/>
                </a:solidFill>
                <a:latin typeface="Times New Roman" panose="02020603050405020304" pitchFamily="18" charset="0"/>
                <a:cs typeface="Times New Roman" panose="02020603050405020304" pitchFamily="18" charset="0"/>
              </a:rPr>
            </a:br>
            <a:r>
              <a:rPr lang="ru-RU" dirty="0" err="1">
                <a:solidFill>
                  <a:srgbClr val="0070C0"/>
                </a:solidFill>
                <a:latin typeface="Times New Roman" panose="02020603050405020304" pitchFamily="18" charset="0"/>
                <a:cs typeface="Times New Roman" panose="02020603050405020304" pitchFamily="18" charset="0"/>
              </a:rPr>
              <a:t>Соңында</a:t>
            </a:r>
            <a:r>
              <a:rPr lang="ru-RU" dirty="0">
                <a:solidFill>
                  <a:srgbClr val="0070C0"/>
                </a:solidFill>
                <a:latin typeface="Times New Roman" panose="02020603050405020304" pitchFamily="18" charset="0"/>
                <a:cs typeface="Times New Roman" panose="02020603050405020304" pitchFamily="18" charset="0"/>
              </a:rPr>
              <a:t> лагерь </a:t>
            </a:r>
            <a:r>
              <a:rPr lang="ru-RU" dirty="0" err="1">
                <a:solidFill>
                  <a:srgbClr val="0070C0"/>
                </a:solidFill>
                <a:latin typeface="Times New Roman" panose="02020603050405020304" pitchFamily="18" charset="0"/>
                <a:cs typeface="Times New Roman" panose="02020603050405020304" pitchFamily="18" charset="0"/>
              </a:rPr>
              <a:t>балаларымен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әңгіме</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өткізілді</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Олар</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өздерінің</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ризашылықтарын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білдірді</a:t>
            </a:r>
            <a:r>
              <a:rPr lang="ru-RU" dirty="0">
                <a:solidFill>
                  <a:srgbClr val="0070C0"/>
                </a:solidFill>
                <a:latin typeface="Times New Roman" panose="02020603050405020304" pitchFamily="18" charset="0"/>
                <a:cs typeface="Times New Roman" panose="02020603050405020304" pitchFamily="18" charset="0"/>
              </a:rPr>
              <a:t>.</a:t>
            </a:r>
            <a:br>
              <a:rPr lang="ru-RU" dirty="0">
                <a:solidFill>
                  <a:srgbClr val="0070C0"/>
                </a:solidFill>
                <a:latin typeface="Times New Roman" panose="02020603050405020304" pitchFamily="18" charset="0"/>
                <a:cs typeface="Times New Roman" panose="02020603050405020304" pitchFamily="18" charset="0"/>
              </a:rPr>
            </a:br>
            <a:endParaRPr lang="ru-RU" dirty="0">
              <a:solidFill>
                <a:srgbClr val="0070C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3717255"/>
            <a:ext cx="2896045" cy="2896045"/>
          </a:xfrm>
        </p:spPr>
      </p:pic>
      <p:pic>
        <p:nvPicPr>
          <p:cNvPr id="5" name="Рисунок 4"/>
          <p:cNvPicPr>
            <a:picLocks noChangeAspect="1"/>
          </p:cNvPicPr>
          <p:nvPr/>
        </p:nvPicPr>
        <p:blipFill>
          <a:blip r:embed="rId3"/>
          <a:stretch>
            <a:fillRect/>
          </a:stretch>
        </p:blipFill>
        <p:spPr>
          <a:xfrm>
            <a:off x="4032583" y="3717255"/>
            <a:ext cx="2514600" cy="298383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517" y="3717255"/>
            <a:ext cx="3012409" cy="3012409"/>
          </a:xfrm>
          <a:prstGeom prst="rect">
            <a:avLst/>
          </a:prstGeom>
        </p:spPr>
      </p:pic>
    </p:spTree>
    <p:extLst>
      <p:ext uri="{BB962C8B-B14F-4D97-AF65-F5344CB8AC3E}">
        <p14:creationId xmlns:p14="http://schemas.microsoft.com/office/powerpoint/2010/main" val="312239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A73C59-5BF4-D7EB-E265-1818A725AAAC}"/>
              </a:ext>
            </a:extLst>
          </p:cNvPr>
          <p:cNvSpPr>
            <a:spLocks noGrp="1"/>
          </p:cNvSpPr>
          <p:nvPr>
            <p:ph type="title"/>
          </p:nvPr>
        </p:nvSpPr>
        <p:spPr>
          <a:xfrm>
            <a:off x="4169664" y="365125"/>
            <a:ext cx="2880360" cy="1325563"/>
          </a:xfrm>
        </p:spPr>
        <p:txBody>
          <a:bodyPr/>
          <a:lstStyle/>
          <a:p>
            <a:r>
              <a:rPr lang="kk-KZ" dirty="0"/>
              <a:t>17 маусым</a:t>
            </a:r>
            <a:endParaRPr lang="ru-KZ" dirty="0"/>
          </a:p>
        </p:txBody>
      </p:sp>
      <p:pic>
        <p:nvPicPr>
          <p:cNvPr id="4" name="Объект 3">
            <a:extLst>
              <a:ext uri="{FF2B5EF4-FFF2-40B4-BE49-F238E27FC236}">
                <a16:creationId xmlns:a16="http://schemas.microsoft.com/office/drawing/2014/main" xmlns="" id="{23609717-742B-F3F5-D990-07C33A1C1B58}"/>
              </a:ext>
            </a:extLst>
          </p:cNvPr>
          <p:cNvPicPr>
            <a:picLocks noGrp="1" noChangeAspect="1"/>
          </p:cNvPicPr>
          <p:nvPr>
            <p:ph idx="1"/>
          </p:nvPr>
        </p:nvPicPr>
        <p:blipFill>
          <a:blip r:embed="rId2"/>
          <a:stretch>
            <a:fillRect/>
          </a:stretch>
        </p:blipFill>
        <p:spPr>
          <a:xfrm>
            <a:off x="7968641" y="1475700"/>
            <a:ext cx="3664559" cy="4351338"/>
          </a:xfrm>
          <a:prstGeom prst="rect">
            <a:avLst/>
          </a:prstGeom>
        </p:spPr>
      </p:pic>
      <p:pic>
        <p:nvPicPr>
          <p:cNvPr id="5" name="Рисунок 4">
            <a:extLst>
              <a:ext uri="{FF2B5EF4-FFF2-40B4-BE49-F238E27FC236}">
                <a16:creationId xmlns:a16="http://schemas.microsoft.com/office/drawing/2014/main" xmlns="" id="{9535D087-938A-B1F0-C5B8-7D34E321288C}"/>
              </a:ext>
            </a:extLst>
          </p:cNvPr>
          <p:cNvPicPr>
            <a:picLocks noChangeAspect="1"/>
          </p:cNvPicPr>
          <p:nvPr/>
        </p:nvPicPr>
        <p:blipFill>
          <a:blip r:embed="rId3"/>
          <a:stretch>
            <a:fillRect/>
          </a:stretch>
        </p:blipFill>
        <p:spPr>
          <a:xfrm>
            <a:off x="264160" y="1595735"/>
            <a:ext cx="3322319" cy="4165600"/>
          </a:xfrm>
          <a:prstGeom prst="rect">
            <a:avLst/>
          </a:prstGeom>
        </p:spPr>
      </p:pic>
      <p:sp>
        <p:nvSpPr>
          <p:cNvPr id="7" name="Прямоугольник 6"/>
          <p:cNvSpPr/>
          <p:nvPr/>
        </p:nvSpPr>
        <p:spPr>
          <a:xfrm>
            <a:off x="3688080" y="1595735"/>
            <a:ext cx="4013200" cy="1477328"/>
          </a:xfrm>
          <a:prstGeom prst="rect">
            <a:avLst/>
          </a:prstGeom>
        </p:spPr>
        <p:txBody>
          <a:bodyPr wrap="square">
            <a:spAutoFit/>
          </a:bodyPr>
          <a:lstStyle/>
          <a:p>
            <a:pPr fontAlgn="base"/>
            <a:r>
              <a:rPr lang="ru-RU" b="1" dirty="0" err="1">
                <a:solidFill>
                  <a:srgbClr val="002060"/>
                </a:solidFill>
                <a:latin typeface="Times New Roman" panose="02020603050405020304" pitchFamily="18" charset="0"/>
                <a:cs typeface="Times New Roman" panose="02020603050405020304" pitchFamily="18" charset="0"/>
              </a:rPr>
              <a:t>Күнделікті</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таңертең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сағат</a:t>
            </a:r>
            <a:r>
              <a:rPr lang="ru-RU" b="1" dirty="0">
                <a:solidFill>
                  <a:srgbClr val="002060"/>
                </a:solidFill>
                <a:latin typeface="Times New Roman" panose="02020603050405020304" pitchFamily="18" charset="0"/>
                <a:cs typeface="Times New Roman" panose="02020603050405020304" pitchFamily="18" charset="0"/>
              </a:rPr>
              <a:t> 9</a:t>
            </a:r>
            <a:r>
              <a:rPr lang="ru-RU" b="1" baseline="30000" dirty="0">
                <a:solidFill>
                  <a:srgbClr val="002060"/>
                </a:solidFill>
                <a:latin typeface="Times New Roman" panose="02020603050405020304" pitchFamily="18" charset="0"/>
                <a:cs typeface="Times New Roman" panose="02020603050405020304" pitchFamily="18" charset="0"/>
              </a:rPr>
              <a:t>00</a:t>
            </a:r>
            <a:r>
              <a:rPr lang="ru-RU" b="1" dirty="0">
                <a:solidFill>
                  <a:srgbClr val="002060"/>
                </a:solidFill>
                <a:latin typeface="Times New Roman" panose="02020603050405020304" pitchFamily="18" charset="0"/>
                <a:cs typeface="Times New Roman" panose="02020603050405020304" pitchFamily="18" charset="0"/>
              </a:rPr>
              <a:t> –де </a:t>
            </a:r>
            <a:r>
              <a:rPr lang="ru-RU" b="1" dirty="0" err="1">
                <a:solidFill>
                  <a:srgbClr val="002060"/>
                </a:solidFill>
                <a:latin typeface="Times New Roman" panose="02020603050405020304" pitchFamily="18" charset="0"/>
                <a:cs typeface="Times New Roman" panose="02020603050405020304" pitchFamily="18" charset="0"/>
              </a:rPr>
              <a:t>балаларды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қабылдап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алып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топтың</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атын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ұранын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әнін</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жатқа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айтқызып</a:t>
            </a:r>
            <a:r>
              <a:rPr lang="ru-RU" b="1" dirty="0">
                <a:solidFill>
                  <a:srgbClr val="002060"/>
                </a:solidFill>
                <a:latin typeface="Times New Roman" panose="02020603050405020304" pitchFamily="18" charset="0"/>
                <a:cs typeface="Times New Roman" panose="02020603050405020304" pitchFamily="18" charset="0"/>
              </a:rPr>
              <a:t>, бой </a:t>
            </a:r>
            <a:r>
              <a:rPr lang="ru-RU" b="1" dirty="0" err="1">
                <a:solidFill>
                  <a:srgbClr val="002060"/>
                </a:solidFill>
                <a:latin typeface="Times New Roman" panose="02020603050405020304" pitchFamily="18" charset="0"/>
                <a:cs typeface="Times New Roman" panose="02020603050405020304" pitchFamily="18" charset="0"/>
              </a:rPr>
              <a:t>сергіту</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жаттығулары</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жасалынып</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отырды</a:t>
            </a:r>
            <a:r>
              <a:rPr lang="ru-RU" b="1" dirty="0">
                <a:solidFill>
                  <a:srgbClr val="002060"/>
                </a:solidFill>
                <a:latin typeface="Times New Roman" panose="02020603050405020304" pitchFamily="18" charset="0"/>
                <a:cs typeface="Times New Roman" panose="02020603050405020304" pitchFamily="18" charset="0"/>
              </a:rPr>
              <a:t>.</a:t>
            </a: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74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9E1B04-F2B5-5955-39B6-3A4565449DCD}"/>
              </a:ext>
            </a:extLst>
          </p:cNvPr>
          <p:cNvSpPr>
            <a:spLocks noGrp="1"/>
          </p:cNvSpPr>
          <p:nvPr>
            <p:ph type="title"/>
          </p:nvPr>
        </p:nvSpPr>
        <p:spPr>
          <a:xfrm>
            <a:off x="4773168" y="365125"/>
            <a:ext cx="2834640" cy="1325563"/>
          </a:xfrm>
        </p:spPr>
        <p:txBody>
          <a:bodyPr/>
          <a:lstStyle/>
          <a:p>
            <a:r>
              <a:rPr lang="kk-KZ" dirty="0" smtClean="0"/>
              <a:t>18 маусым</a:t>
            </a:r>
            <a:r>
              <a:rPr lang="en-US" dirty="0" smtClean="0"/>
              <a:t/>
            </a:r>
            <a:br>
              <a:rPr lang="en-US" dirty="0" smtClean="0"/>
            </a:br>
            <a:endParaRPr lang="ru-KZ" dirty="0"/>
          </a:p>
        </p:txBody>
      </p:sp>
      <p:pic>
        <p:nvPicPr>
          <p:cNvPr id="4" name="Объект 3">
            <a:extLst>
              <a:ext uri="{FF2B5EF4-FFF2-40B4-BE49-F238E27FC236}">
                <a16:creationId xmlns:a16="http://schemas.microsoft.com/office/drawing/2014/main" xmlns="" id="{04891EA6-5C9C-06D2-F6A4-D222F2A2EFC7}"/>
              </a:ext>
            </a:extLst>
          </p:cNvPr>
          <p:cNvPicPr>
            <a:picLocks noGrp="1" noChangeAspect="1"/>
          </p:cNvPicPr>
          <p:nvPr>
            <p:ph idx="1"/>
          </p:nvPr>
        </p:nvPicPr>
        <p:blipFill>
          <a:blip r:embed="rId2"/>
          <a:stretch>
            <a:fillRect/>
          </a:stretch>
        </p:blipFill>
        <p:spPr>
          <a:xfrm>
            <a:off x="8421624" y="590773"/>
            <a:ext cx="3694176" cy="4071112"/>
          </a:xfrm>
          <a:prstGeom prst="rect">
            <a:avLst/>
          </a:prstGeom>
        </p:spPr>
      </p:pic>
      <p:pic>
        <p:nvPicPr>
          <p:cNvPr id="5" name="Рисунок 4">
            <a:extLst>
              <a:ext uri="{FF2B5EF4-FFF2-40B4-BE49-F238E27FC236}">
                <a16:creationId xmlns:a16="http://schemas.microsoft.com/office/drawing/2014/main" xmlns="" id="{45AAACFD-EB6D-CDD0-82BC-9447C9089F72}"/>
              </a:ext>
            </a:extLst>
          </p:cNvPr>
          <p:cNvPicPr>
            <a:picLocks noChangeAspect="1"/>
          </p:cNvPicPr>
          <p:nvPr/>
        </p:nvPicPr>
        <p:blipFill>
          <a:blip r:embed="rId3"/>
          <a:stretch>
            <a:fillRect/>
          </a:stretch>
        </p:blipFill>
        <p:spPr>
          <a:xfrm>
            <a:off x="100584" y="133573"/>
            <a:ext cx="3407664" cy="4133088"/>
          </a:xfrm>
          <a:prstGeom prst="rect">
            <a:avLst/>
          </a:prstGeom>
        </p:spPr>
      </p:pic>
      <p:pic>
        <p:nvPicPr>
          <p:cNvPr id="6" name="Рисунок 5">
            <a:extLst>
              <a:ext uri="{FF2B5EF4-FFF2-40B4-BE49-F238E27FC236}">
                <a16:creationId xmlns:a16="http://schemas.microsoft.com/office/drawing/2014/main" xmlns="" id="{CFAD636C-6B89-6DE5-328D-A8FB2D61435A}"/>
              </a:ext>
            </a:extLst>
          </p:cNvPr>
          <p:cNvPicPr>
            <a:picLocks noChangeAspect="1"/>
          </p:cNvPicPr>
          <p:nvPr/>
        </p:nvPicPr>
        <p:blipFill>
          <a:blip r:embed="rId4"/>
          <a:stretch>
            <a:fillRect/>
          </a:stretch>
        </p:blipFill>
        <p:spPr>
          <a:xfrm>
            <a:off x="5060696" y="1120648"/>
            <a:ext cx="3215639" cy="4071112"/>
          </a:xfrm>
          <a:prstGeom prst="rect">
            <a:avLst/>
          </a:prstGeom>
        </p:spPr>
      </p:pic>
      <p:sp>
        <p:nvSpPr>
          <p:cNvPr id="3" name="Прямоугольник 2"/>
          <p:cNvSpPr/>
          <p:nvPr/>
        </p:nvSpPr>
        <p:spPr>
          <a:xfrm>
            <a:off x="100584" y="4266661"/>
            <a:ext cx="5567680" cy="2308324"/>
          </a:xfrm>
          <a:prstGeom prst="rect">
            <a:avLst/>
          </a:prstGeom>
        </p:spPr>
        <p:txBody>
          <a:bodyPr wrap="square">
            <a:spAutoFit/>
          </a:bodyPr>
          <a:lstStyle/>
          <a:p>
            <a:r>
              <a:rPr lang="ru-RU" b="1" i="1" dirty="0" err="1">
                <a:solidFill>
                  <a:srgbClr val="002060"/>
                </a:solidFill>
                <a:latin typeface="Times New Roman" pitchFamily="18" charset="0"/>
                <a:cs typeface="Times New Roman" pitchFamily="18" charset="0"/>
              </a:rPr>
              <a:t>Мұражайға</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саяхат</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жасаудағы</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мақсатымыз</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үйлесімді</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дамып</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қалыптасуына</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зор</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ықпалын</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тигізеді</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Сонымен</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қатар</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оқушыларды</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ұлтжандылыққа</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мәдениеттілікке</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өз</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елінің</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тарихын</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құрметтеуге</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тәрбиелеп</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шежірелі</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өлкенің</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тарихын</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біліп</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қана</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қоймай</a:t>
            </a:r>
            <a:r>
              <a:rPr lang="ru-RU" b="1" i="1" dirty="0">
                <a:solidFill>
                  <a:srgbClr val="002060"/>
                </a:solidFill>
                <a:latin typeface="Times New Roman" pitchFamily="18" charset="0"/>
                <a:cs typeface="Times New Roman" pitchFamily="18" charset="0"/>
              </a:rPr>
              <a:t>, оны </a:t>
            </a:r>
            <a:r>
              <a:rPr lang="ru-RU" b="1" i="1" dirty="0" err="1">
                <a:solidFill>
                  <a:srgbClr val="002060"/>
                </a:solidFill>
                <a:latin typeface="Times New Roman" pitchFamily="18" charset="0"/>
                <a:cs typeface="Times New Roman" pitchFamily="18" charset="0"/>
              </a:rPr>
              <a:t>сүйіп</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құрметтеу</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әрбір</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азаматтың</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міндеті</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екендігін</a:t>
            </a:r>
            <a:r>
              <a:rPr lang="ru-RU" b="1" i="1" dirty="0">
                <a:solidFill>
                  <a:srgbClr val="002060"/>
                </a:solidFill>
                <a:latin typeface="Times New Roman" pitchFamily="18" charset="0"/>
                <a:cs typeface="Times New Roman" pitchFamily="18" charset="0"/>
              </a:rPr>
              <a:t> жете </a:t>
            </a:r>
            <a:r>
              <a:rPr lang="ru-RU" b="1" i="1" dirty="0" err="1">
                <a:solidFill>
                  <a:srgbClr val="002060"/>
                </a:solidFill>
                <a:latin typeface="Times New Roman" pitchFamily="18" charset="0"/>
                <a:cs typeface="Times New Roman" pitchFamily="18" charset="0"/>
              </a:rPr>
              <a:t>түсінуіне</a:t>
            </a:r>
            <a:r>
              <a:rPr lang="ru-RU" b="1" i="1" dirty="0">
                <a:solidFill>
                  <a:srgbClr val="002060"/>
                </a:solidFill>
                <a:latin typeface="Times New Roman" pitchFamily="18" charset="0"/>
                <a:cs typeface="Times New Roman" pitchFamily="18" charset="0"/>
              </a:rPr>
              <a:t> </a:t>
            </a:r>
            <a:r>
              <a:rPr lang="ru-RU" b="1" i="1" dirty="0" err="1">
                <a:solidFill>
                  <a:srgbClr val="002060"/>
                </a:solidFill>
                <a:latin typeface="Times New Roman" pitchFamily="18" charset="0"/>
                <a:cs typeface="Times New Roman" pitchFamily="18" charset="0"/>
              </a:rPr>
              <a:t>көмектеседі</a:t>
            </a:r>
            <a:endParaRPr lang="ru-RU"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8569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BCE499-A180-2A28-0F4E-CBD697D73185}"/>
              </a:ext>
            </a:extLst>
          </p:cNvPr>
          <p:cNvSpPr>
            <a:spLocks noGrp="1"/>
          </p:cNvSpPr>
          <p:nvPr>
            <p:ph type="title"/>
          </p:nvPr>
        </p:nvSpPr>
        <p:spPr>
          <a:xfrm>
            <a:off x="4636008" y="365125"/>
            <a:ext cx="2919984" cy="1325563"/>
          </a:xfrm>
        </p:spPr>
        <p:txBody>
          <a:bodyPr/>
          <a:lstStyle/>
          <a:p>
            <a:r>
              <a:rPr lang="kk-KZ" dirty="0"/>
              <a:t>19 маусым</a:t>
            </a:r>
            <a:endParaRPr lang="ru-KZ" dirty="0"/>
          </a:p>
        </p:txBody>
      </p:sp>
      <p:pic>
        <p:nvPicPr>
          <p:cNvPr id="4" name="Объект 3">
            <a:extLst>
              <a:ext uri="{FF2B5EF4-FFF2-40B4-BE49-F238E27FC236}">
                <a16:creationId xmlns:a16="http://schemas.microsoft.com/office/drawing/2014/main" xmlns="" id="{5DF5758F-1050-F323-72CD-692812B2D89A}"/>
              </a:ext>
            </a:extLst>
          </p:cNvPr>
          <p:cNvPicPr>
            <a:picLocks noGrp="1" noChangeAspect="1"/>
          </p:cNvPicPr>
          <p:nvPr>
            <p:ph idx="1"/>
          </p:nvPr>
        </p:nvPicPr>
        <p:blipFill>
          <a:blip r:embed="rId2"/>
          <a:stretch>
            <a:fillRect/>
          </a:stretch>
        </p:blipFill>
        <p:spPr>
          <a:xfrm>
            <a:off x="6492240" y="1690688"/>
            <a:ext cx="4929687" cy="4523994"/>
          </a:xfrm>
          <a:prstGeom prst="rect">
            <a:avLst/>
          </a:prstGeom>
        </p:spPr>
      </p:pic>
      <p:pic>
        <p:nvPicPr>
          <p:cNvPr id="5" name="Рисунок 4">
            <a:extLst>
              <a:ext uri="{FF2B5EF4-FFF2-40B4-BE49-F238E27FC236}">
                <a16:creationId xmlns:a16="http://schemas.microsoft.com/office/drawing/2014/main" xmlns="" id="{6A06789B-90C2-87D5-AF54-2004264C67C2}"/>
              </a:ext>
            </a:extLst>
          </p:cNvPr>
          <p:cNvPicPr>
            <a:picLocks noChangeAspect="1"/>
          </p:cNvPicPr>
          <p:nvPr/>
        </p:nvPicPr>
        <p:blipFill>
          <a:blip r:embed="rId3"/>
          <a:stretch>
            <a:fillRect/>
          </a:stretch>
        </p:blipFill>
        <p:spPr>
          <a:xfrm>
            <a:off x="231593" y="359727"/>
            <a:ext cx="4076247" cy="3238589"/>
          </a:xfrm>
          <a:prstGeom prst="rect">
            <a:avLst/>
          </a:prstGeom>
        </p:spPr>
      </p:pic>
      <p:sp>
        <p:nvSpPr>
          <p:cNvPr id="3" name="Прямоугольник 2"/>
          <p:cNvSpPr/>
          <p:nvPr/>
        </p:nvSpPr>
        <p:spPr>
          <a:xfrm>
            <a:off x="497840" y="3598317"/>
            <a:ext cx="5537200" cy="1754326"/>
          </a:xfrm>
          <a:prstGeom prst="rect">
            <a:avLst/>
          </a:prstGeom>
        </p:spPr>
        <p:txBody>
          <a:bodyPr wrap="square">
            <a:spAutoFit/>
          </a:bodyPr>
          <a:lstStyle/>
          <a:p>
            <a:pPr algn="ctr"/>
            <a:r>
              <a:rPr lang="ru-RU" dirty="0"/>
              <a:t> </a:t>
            </a:r>
            <a:r>
              <a:rPr lang="ru-RU" dirty="0" err="1">
                <a:solidFill>
                  <a:srgbClr val="0070C0"/>
                </a:solidFill>
                <a:latin typeface="Times New Roman" panose="02020603050405020304" pitchFamily="18" charset="0"/>
                <a:cs typeface="Times New Roman" panose="02020603050405020304" pitchFamily="18" charset="0"/>
              </a:rPr>
              <a:t>Саябаққа</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барып</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ашық</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аспан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астында</a:t>
            </a:r>
            <a:r>
              <a:rPr lang="ru-RU" dirty="0">
                <a:solidFill>
                  <a:srgbClr val="0070C0"/>
                </a:solidFill>
                <a:latin typeface="Times New Roman" panose="02020603050405020304" pitchFamily="18" charset="0"/>
                <a:cs typeface="Times New Roman" panose="02020603050405020304" pitchFamily="18" charset="0"/>
              </a:rPr>
              <a:t> пикник </a:t>
            </a:r>
            <a:r>
              <a:rPr lang="ru-RU" dirty="0" err="1">
                <a:solidFill>
                  <a:srgbClr val="0070C0"/>
                </a:solidFill>
                <a:latin typeface="Times New Roman" panose="02020603050405020304" pitchFamily="18" charset="0"/>
                <a:cs typeface="Times New Roman" panose="02020603050405020304" pitchFamily="18" charset="0"/>
              </a:rPr>
              <a:t>ұйымдастырдық</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Балалармен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бірге</a:t>
            </a:r>
            <a:r>
              <a:rPr lang="ru-RU" dirty="0">
                <a:solidFill>
                  <a:srgbClr val="0070C0"/>
                </a:solidFill>
                <a:latin typeface="Times New Roman" panose="02020603050405020304" pitchFamily="18" charset="0"/>
                <a:cs typeface="Times New Roman" panose="02020603050405020304" pitchFamily="18" charset="0"/>
              </a:rPr>
              <a:t> волейбол </a:t>
            </a:r>
            <a:r>
              <a:rPr lang="ru-RU" dirty="0" err="1">
                <a:solidFill>
                  <a:srgbClr val="0070C0"/>
                </a:solidFill>
                <a:latin typeface="Times New Roman" panose="02020603050405020304" pitchFamily="18" charset="0"/>
                <a:cs typeface="Times New Roman" panose="02020603050405020304" pitchFamily="18" charset="0"/>
              </a:rPr>
              <a:t>ойнап</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еркін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әңгімелесіп</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жақсы</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уақыт</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өткіздік</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Бұл</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күн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табиғатпен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үндесіп</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достықты</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нығайтқан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сәттерге</a:t>
            </a:r>
            <a:r>
              <a:rPr lang="ru-RU" dirty="0">
                <a:solidFill>
                  <a:srgbClr val="0070C0"/>
                </a:solidFill>
                <a:latin typeface="Times New Roman" panose="02020603050405020304" pitchFamily="18" charset="0"/>
                <a:cs typeface="Times New Roman" panose="02020603050405020304" pitchFamily="18" charset="0"/>
              </a:rPr>
              <a:t> толы </a:t>
            </a:r>
            <a:r>
              <a:rPr lang="ru-RU" dirty="0" err="1">
                <a:solidFill>
                  <a:srgbClr val="0070C0"/>
                </a:solidFill>
                <a:latin typeface="Times New Roman" panose="02020603050405020304" pitchFamily="18" charset="0"/>
                <a:cs typeface="Times New Roman" panose="02020603050405020304" pitchFamily="18" charset="0"/>
              </a:rPr>
              <a:t>болды</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Балалар</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бір</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біріне</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қолдау</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көрсетіп</a:t>
            </a:r>
            <a:r>
              <a:rPr lang="ru-RU" dirty="0">
                <a:solidFill>
                  <a:srgbClr val="0070C0"/>
                </a:solidFill>
                <a:latin typeface="Times New Roman" panose="02020603050405020304" pitchFamily="18" charset="0"/>
                <a:cs typeface="Times New Roman" panose="02020603050405020304" pitchFamily="18" charset="0"/>
              </a:rPr>
              <a:t>, таза </a:t>
            </a:r>
            <a:r>
              <a:rPr lang="ru-RU" dirty="0" err="1">
                <a:solidFill>
                  <a:srgbClr val="0070C0"/>
                </a:solidFill>
                <a:latin typeface="Times New Roman" panose="02020603050405020304" pitchFamily="18" charset="0"/>
                <a:cs typeface="Times New Roman" panose="02020603050405020304" pitchFamily="18" charset="0"/>
              </a:rPr>
              <a:t>ауада</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сергіп</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шат-шадыман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көңіл-күймен</a:t>
            </a:r>
            <a:r>
              <a:rPr lang="ru-RU" dirty="0">
                <a:solidFill>
                  <a:srgbClr val="0070C0"/>
                </a:solidFill>
                <a:latin typeface="Times New Roman" panose="02020603050405020304" pitchFamily="18" charset="0"/>
                <a:cs typeface="Times New Roman" panose="02020603050405020304" pitchFamily="18" charset="0"/>
              </a:rPr>
              <a:t> </a:t>
            </a:r>
            <a:r>
              <a:rPr lang="ru-RU" dirty="0" err="1">
                <a:solidFill>
                  <a:srgbClr val="0070C0"/>
                </a:solidFill>
                <a:latin typeface="Times New Roman" panose="02020603050405020304" pitchFamily="18" charset="0"/>
                <a:cs typeface="Times New Roman" panose="02020603050405020304" pitchFamily="18" charset="0"/>
              </a:rPr>
              <a:t>оралды</a:t>
            </a:r>
            <a:r>
              <a:rPr lang="ru-RU" dirty="0">
                <a:solidFill>
                  <a:srgbClr val="0070C0"/>
                </a:solidFill>
                <a:latin typeface="Times New Roman" panose="02020603050405020304" pitchFamily="18" charset="0"/>
                <a:cs typeface="Times New Roman" panose="02020603050405020304" pitchFamily="18" charset="0"/>
              </a:rPr>
              <a:t>. </a:t>
            </a:r>
            <a:endParaRPr lang="ru-RU"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85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8705532-BEF0-A338-9578-816EE4D0F393}"/>
              </a:ext>
            </a:extLst>
          </p:cNvPr>
          <p:cNvSpPr>
            <a:spLocks noGrp="1"/>
          </p:cNvSpPr>
          <p:nvPr>
            <p:ph type="title"/>
          </p:nvPr>
        </p:nvSpPr>
        <p:spPr>
          <a:xfrm>
            <a:off x="4175760" y="310261"/>
            <a:ext cx="3066288" cy="1325563"/>
          </a:xfrm>
        </p:spPr>
        <p:txBody>
          <a:bodyPr/>
          <a:lstStyle/>
          <a:p>
            <a:r>
              <a:rPr lang="en-US" dirty="0" smtClean="0"/>
              <a:t>  </a:t>
            </a:r>
            <a:r>
              <a:rPr lang="kk-KZ" dirty="0" smtClean="0"/>
              <a:t>20 </a:t>
            </a:r>
            <a:r>
              <a:rPr lang="kk-KZ" dirty="0"/>
              <a:t>маусым</a:t>
            </a:r>
            <a:endParaRPr lang="ru-KZ" dirty="0"/>
          </a:p>
        </p:txBody>
      </p:sp>
      <p:pic>
        <p:nvPicPr>
          <p:cNvPr id="4" name="Объект 3">
            <a:extLst>
              <a:ext uri="{FF2B5EF4-FFF2-40B4-BE49-F238E27FC236}">
                <a16:creationId xmlns:a16="http://schemas.microsoft.com/office/drawing/2014/main" xmlns="" id="{887C1D30-C95B-AB40-54F7-3F60B9094CC3}"/>
              </a:ext>
            </a:extLst>
          </p:cNvPr>
          <p:cNvPicPr>
            <a:picLocks noGrp="1" noChangeAspect="1"/>
          </p:cNvPicPr>
          <p:nvPr>
            <p:ph idx="1"/>
          </p:nvPr>
        </p:nvPicPr>
        <p:blipFill>
          <a:blip r:embed="rId3"/>
          <a:stretch>
            <a:fillRect/>
          </a:stretch>
        </p:blipFill>
        <p:spPr>
          <a:xfrm>
            <a:off x="7620000" y="108077"/>
            <a:ext cx="4450080" cy="4123944"/>
          </a:xfrm>
          <a:prstGeom prst="rect">
            <a:avLst/>
          </a:prstGeom>
        </p:spPr>
      </p:pic>
      <p:pic>
        <p:nvPicPr>
          <p:cNvPr id="5" name="Рисунок 4">
            <a:extLst>
              <a:ext uri="{FF2B5EF4-FFF2-40B4-BE49-F238E27FC236}">
                <a16:creationId xmlns:a16="http://schemas.microsoft.com/office/drawing/2014/main" xmlns="" id="{0D23CEAE-9221-FE17-8B48-43AC05B0ADA7}"/>
              </a:ext>
            </a:extLst>
          </p:cNvPr>
          <p:cNvPicPr>
            <a:picLocks noChangeAspect="1"/>
          </p:cNvPicPr>
          <p:nvPr/>
        </p:nvPicPr>
        <p:blipFill>
          <a:blip r:embed="rId4"/>
          <a:stretch>
            <a:fillRect/>
          </a:stretch>
        </p:blipFill>
        <p:spPr>
          <a:xfrm>
            <a:off x="81280" y="111760"/>
            <a:ext cx="4242340" cy="4123944"/>
          </a:xfrm>
          <a:prstGeom prst="rect">
            <a:avLst/>
          </a:prstGeom>
        </p:spPr>
      </p:pic>
      <p:sp>
        <p:nvSpPr>
          <p:cNvPr id="3" name="Прямоугольник 2"/>
          <p:cNvSpPr/>
          <p:nvPr/>
        </p:nvSpPr>
        <p:spPr>
          <a:xfrm>
            <a:off x="3048000" y="4429760"/>
            <a:ext cx="6096000" cy="1754326"/>
          </a:xfrm>
          <a:prstGeom prst="rect">
            <a:avLst/>
          </a:prstGeom>
        </p:spPr>
        <p:txBody>
          <a:bodyPr>
            <a:spAutoFit/>
          </a:bodyPr>
          <a:lstStyle/>
          <a:p>
            <a:r>
              <a:rPr lang="ru-RU" b="1" dirty="0" err="1">
                <a:solidFill>
                  <a:srgbClr val="0070C0"/>
                </a:solidFill>
                <a:latin typeface="Times New Roman" panose="02020603050405020304" pitchFamily="18" charset="0"/>
                <a:cs typeface="Times New Roman" panose="02020603050405020304" pitchFamily="18" charset="0"/>
              </a:rPr>
              <a:t>Балалармен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бірге</a:t>
            </a:r>
            <a:r>
              <a:rPr lang="ru-RU" b="1" dirty="0">
                <a:solidFill>
                  <a:srgbClr val="0070C0"/>
                </a:solidFill>
                <a:latin typeface="Times New Roman" panose="02020603050405020304" pitchFamily="18" charset="0"/>
                <a:cs typeface="Times New Roman" panose="02020603050405020304" pitchFamily="18" charset="0"/>
              </a:rPr>
              <a:t> ПЛАНЕТАРИЙ </a:t>
            </a:r>
            <a:r>
              <a:rPr lang="ru-RU" b="1" dirty="0" err="1">
                <a:solidFill>
                  <a:srgbClr val="0070C0"/>
                </a:solidFill>
                <a:latin typeface="Times New Roman" panose="02020603050405020304" pitchFamily="18" charset="0"/>
                <a:cs typeface="Times New Roman" panose="02020603050405020304" pitchFamily="18" charset="0"/>
              </a:rPr>
              <a:t>көріп</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оның</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шығу</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тарихымен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таныстық</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Олардың</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қызығушылығы</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артып</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жаңа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технологияларға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қызыға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қарады</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Кейін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логикалық</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ойындар</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ұйымдастырылып</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зейінділік</a:t>
            </a:r>
            <a:r>
              <a:rPr lang="ru-RU" b="1" dirty="0">
                <a:solidFill>
                  <a:srgbClr val="0070C0"/>
                </a:solidFill>
                <a:latin typeface="Times New Roman" panose="02020603050405020304" pitchFamily="18" charset="0"/>
                <a:cs typeface="Times New Roman" panose="02020603050405020304" pitchFamily="18" charset="0"/>
              </a:rPr>
              <a:t> пен </a:t>
            </a:r>
            <a:r>
              <a:rPr lang="ru-RU" b="1" dirty="0" err="1">
                <a:solidFill>
                  <a:srgbClr val="0070C0"/>
                </a:solidFill>
                <a:latin typeface="Times New Roman" panose="02020603050405020304" pitchFamily="18" charset="0"/>
                <a:cs typeface="Times New Roman" panose="02020603050405020304" pitchFamily="18" charset="0"/>
              </a:rPr>
              <a:t>ойлау</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қабілеті</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дамытылды</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Таным</a:t>
            </a:r>
            <a:r>
              <a:rPr lang="ru-RU" b="1" dirty="0">
                <a:solidFill>
                  <a:srgbClr val="0070C0"/>
                </a:solidFill>
                <a:latin typeface="Times New Roman" panose="02020603050405020304" pitchFamily="18" charset="0"/>
                <a:cs typeface="Times New Roman" panose="02020603050405020304" pitchFamily="18" charset="0"/>
              </a:rPr>
              <a:t> мен </a:t>
            </a:r>
            <a:r>
              <a:rPr lang="ru-RU" b="1" dirty="0" err="1">
                <a:solidFill>
                  <a:srgbClr val="0070C0"/>
                </a:solidFill>
                <a:latin typeface="Times New Roman" panose="02020603050405020304" pitchFamily="18" charset="0"/>
                <a:cs typeface="Times New Roman" panose="02020603050405020304" pitchFamily="18" charset="0"/>
              </a:rPr>
              <a:t>ойын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қатар</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өрбіген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бұл</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күн</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балаларға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ерекше</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әсер</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қалдырды</a:t>
            </a:r>
            <a:endParaRPr lang="ru-RU" dirty="0"/>
          </a:p>
        </p:txBody>
      </p:sp>
    </p:spTree>
    <p:extLst>
      <p:ext uri="{BB962C8B-B14F-4D97-AF65-F5344CB8AC3E}">
        <p14:creationId xmlns:p14="http://schemas.microsoft.com/office/powerpoint/2010/main" val="302836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F349EFB-A619-E366-FFAE-F04D0592774B}"/>
              </a:ext>
            </a:extLst>
          </p:cNvPr>
          <p:cNvSpPr>
            <a:spLocks noGrp="1"/>
          </p:cNvSpPr>
          <p:nvPr>
            <p:ph type="title"/>
          </p:nvPr>
        </p:nvSpPr>
        <p:spPr>
          <a:xfrm>
            <a:off x="4503872" y="273685"/>
            <a:ext cx="3127248" cy="1325563"/>
          </a:xfrm>
        </p:spPr>
        <p:txBody>
          <a:bodyPr/>
          <a:lstStyle/>
          <a:p>
            <a:r>
              <a:rPr lang="kk-KZ" dirty="0"/>
              <a:t>  23 маусым</a:t>
            </a:r>
            <a:endParaRPr lang="ru-KZ" dirty="0"/>
          </a:p>
        </p:txBody>
      </p:sp>
      <p:pic>
        <p:nvPicPr>
          <p:cNvPr id="4" name="Объект 3">
            <a:extLst>
              <a:ext uri="{FF2B5EF4-FFF2-40B4-BE49-F238E27FC236}">
                <a16:creationId xmlns:a16="http://schemas.microsoft.com/office/drawing/2014/main" xmlns="" id="{A8191E34-0A8A-E9AB-B9E7-4EFD5FE96C02}"/>
              </a:ext>
            </a:extLst>
          </p:cNvPr>
          <p:cNvPicPr>
            <a:picLocks noGrp="1" noChangeAspect="1"/>
          </p:cNvPicPr>
          <p:nvPr>
            <p:ph idx="1"/>
          </p:nvPr>
        </p:nvPicPr>
        <p:blipFill>
          <a:blip r:embed="rId2"/>
          <a:stretch>
            <a:fillRect/>
          </a:stretch>
        </p:blipFill>
        <p:spPr>
          <a:xfrm>
            <a:off x="7408617" y="0"/>
            <a:ext cx="4783383" cy="4475988"/>
          </a:xfrm>
          <a:prstGeom prst="rect">
            <a:avLst/>
          </a:prstGeom>
        </p:spPr>
      </p:pic>
      <p:pic>
        <p:nvPicPr>
          <p:cNvPr id="5" name="Рисунок 4">
            <a:extLst>
              <a:ext uri="{FF2B5EF4-FFF2-40B4-BE49-F238E27FC236}">
                <a16:creationId xmlns:a16="http://schemas.microsoft.com/office/drawing/2014/main" xmlns="" id="{DE6A1B4C-C072-2122-7DBD-DA4C3B0F5325}"/>
              </a:ext>
            </a:extLst>
          </p:cNvPr>
          <p:cNvPicPr>
            <a:picLocks noChangeAspect="1"/>
          </p:cNvPicPr>
          <p:nvPr/>
        </p:nvPicPr>
        <p:blipFill>
          <a:blip r:embed="rId3"/>
          <a:stretch>
            <a:fillRect/>
          </a:stretch>
        </p:blipFill>
        <p:spPr>
          <a:xfrm>
            <a:off x="0" y="0"/>
            <a:ext cx="4503872" cy="4475988"/>
          </a:xfrm>
          <a:prstGeom prst="rect">
            <a:avLst/>
          </a:prstGeom>
        </p:spPr>
      </p:pic>
      <p:sp>
        <p:nvSpPr>
          <p:cNvPr id="3" name="Прямоугольник 2"/>
          <p:cNvSpPr/>
          <p:nvPr/>
        </p:nvSpPr>
        <p:spPr>
          <a:xfrm>
            <a:off x="2621280" y="4644797"/>
            <a:ext cx="6096000" cy="1754326"/>
          </a:xfrm>
          <a:prstGeom prst="rect">
            <a:avLst/>
          </a:prstGeom>
        </p:spPr>
        <p:txBody>
          <a:bodyPr>
            <a:spAutoFit/>
          </a:bodyPr>
          <a:lstStyle/>
          <a:p>
            <a:r>
              <a:rPr lang="ru-RU" b="1" i="1" dirty="0" err="1">
                <a:solidFill>
                  <a:srgbClr val="002060"/>
                </a:solidFill>
              </a:rPr>
              <a:t>Бүгінгі</a:t>
            </a:r>
            <a:r>
              <a:rPr lang="ru-RU" b="1" i="1" dirty="0">
                <a:solidFill>
                  <a:srgbClr val="002060"/>
                </a:solidFill>
              </a:rPr>
              <a:t> </a:t>
            </a:r>
            <a:r>
              <a:rPr lang="ru-RU" b="1" i="1" dirty="0" err="1">
                <a:solidFill>
                  <a:srgbClr val="002060"/>
                </a:solidFill>
              </a:rPr>
              <a:t>күн</a:t>
            </a:r>
            <a:r>
              <a:rPr lang="ru-RU" b="1" i="1" dirty="0">
                <a:solidFill>
                  <a:srgbClr val="002060"/>
                </a:solidFill>
              </a:rPr>
              <a:t> </a:t>
            </a:r>
            <a:r>
              <a:rPr lang="ru-RU" b="1" i="1" dirty="0" err="1">
                <a:solidFill>
                  <a:srgbClr val="002060"/>
                </a:solidFill>
              </a:rPr>
              <a:t>біздер</a:t>
            </a:r>
            <a:r>
              <a:rPr lang="ru-RU" b="1" i="1" dirty="0">
                <a:solidFill>
                  <a:srgbClr val="002060"/>
                </a:solidFill>
              </a:rPr>
              <a:t> </a:t>
            </a:r>
            <a:r>
              <a:rPr lang="ru-RU" b="1" i="1" dirty="0" err="1">
                <a:solidFill>
                  <a:srgbClr val="002060"/>
                </a:solidFill>
              </a:rPr>
              <a:t>ушін</a:t>
            </a:r>
            <a:r>
              <a:rPr lang="ru-RU" b="1" i="1" dirty="0">
                <a:solidFill>
                  <a:srgbClr val="002060"/>
                </a:solidFill>
              </a:rPr>
              <a:t> </a:t>
            </a:r>
            <a:r>
              <a:rPr lang="ru-RU" b="1" i="1" dirty="0" err="1">
                <a:solidFill>
                  <a:srgbClr val="002060"/>
                </a:solidFill>
              </a:rPr>
              <a:t>ерекше</a:t>
            </a:r>
            <a:r>
              <a:rPr lang="ru-RU" b="1" i="1" dirty="0">
                <a:solidFill>
                  <a:srgbClr val="002060"/>
                </a:solidFill>
              </a:rPr>
              <a:t> </a:t>
            </a:r>
            <a:r>
              <a:rPr lang="ru-RU" b="1" i="1" dirty="0" err="1">
                <a:solidFill>
                  <a:srgbClr val="002060"/>
                </a:solidFill>
              </a:rPr>
              <a:t>басталды</a:t>
            </a:r>
            <a:r>
              <a:rPr lang="ru-RU" b="1" i="1" dirty="0">
                <a:solidFill>
                  <a:srgbClr val="002060"/>
                </a:solidFill>
              </a:rPr>
              <a:t>. </a:t>
            </a:r>
            <a:r>
              <a:rPr lang="ru-RU" b="1" i="1" dirty="0" err="1">
                <a:solidFill>
                  <a:srgbClr val="002060"/>
                </a:solidFill>
              </a:rPr>
              <a:t>Балаларды</a:t>
            </a:r>
            <a:r>
              <a:rPr lang="ru-RU" b="1" i="1" dirty="0">
                <a:solidFill>
                  <a:srgbClr val="002060"/>
                </a:solidFill>
              </a:rPr>
              <a:t> </a:t>
            </a:r>
            <a:r>
              <a:rPr lang="ru-RU" b="1" i="1" dirty="0" err="1">
                <a:solidFill>
                  <a:srgbClr val="002060"/>
                </a:solidFill>
              </a:rPr>
              <a:t>танертен</a:t>
            </a:r>
            <a:r>
              <a:rPr lang="ru-RU" b="1" i="1" dirty="0">
                <a:solidFill>
                  <a:srgbClr val="002060"/>
                </a:solidFill>
              </a:rPr>
              <a:t> </a:t>
            </a:r>
            <a:r>
              <a:rPr lang="ru-RU" b="1" i="1" dirty="0" err="1">
                <a:solidFill>
                  <a:srgbClr val="002060"/>
                </a:solidFill>
              </a:rPr>
              <a:t>кеңілді</a:t>
            </a:r>
            <a:r>
              <a:rPr lang="ru-RU" b="1" i="1" dirty="0">
                <a:solidFill>
                  <a:srgbClr val="002060"/>
                </a:solidFill>
              </a:rPr>
              <a:t> </a:t>
            </a:r>
            <a:r>
              <a:rPr lang="ru-RU" b="1" i="1" dirty="0" err="1">
                <a:solidFill>
                  <a:srgbClr val="002060"/>
                </a:solidFill>
              </a:rPr>
              <a:t>әуенмен</a:t>
            </a:r>
            <a:r>
              <a:rPr lang="ru-RU" b="1" i="1" dirty="0">
                <a:solidFill>
                  <a:srgbClr val="002060"/>
                </a:solidFill>
              </a:rPr>
              <a:t> </a:t>
            </a:r>
            <a:r>
              <a:rPr lang="ru-RU" b="1" i="1" dirty="0" err="1">
                <a:solidFill>
                  <a:srgbClr val="002060"/>
                </a:solidFill>
              </a:rPr>
              <a:t>қарсы</a:t>
            </a:r>
            <a:r>
              <a:rPr lang="ru-RU" b="1" i="1" dirty="0">
                <a:solidFill>
                  <a:srgbClr val="002060"/>
                </a:solidFill>
              </a:rPr>
              <a:t> </a:t>
            </a:r>
            <a:r>
              <a:rPr lang="ru-RU" b="1" i="1" dirty="0" err="1">
                <a:solidFill>
                  <a:srgbClr val="002060"/>
                </a:solidFill>
              </a:rPr>
              <a:t>алып</a:t>
            </a:r>
            <a:r>
              <a:rPr lang="ru-RU" b="1" i="1" dirty="0">
                <a:solidFill>
                  <a:srgbClr val="002060"/>
                </a:solidFill>
              </a:rPr>
              <a:t>, </a:t>
            </a:r>
            <a:r>
              <a:rPr lang="ru-RU" b="1" i="1" dirty="0" err="1">
                <a:solidFill>
                  <a:srgbClr val="002060"/>
                </a:solidFill>
              </a:rPr>
              <a:t>таңгы</a:t>
            </a:r>
            <a:r>
              <a:rPr lang="ru-RU" b="1" i="1" dirty="0">
                <a:solidFill>
                  <a:srgbClr val="002060"/>
                </a:solidFill>
              </a:rPr>
              <a:t> </a:t>
            </a:r>
            <a:r>
              <a:rPr lang="ru-RU" b="1" i="1" dirty="0" err="1">
                <a:solidFill>
                  <a:srgbClr val="002060"/>
                </a:solidFill>
              </a:rPr>
              <a:t>жаттығу</a:t>
            </a:r>
            <a:r>
              <a:rPr lang="ru-RU" b="1" i="1" dirty="0">
                <a:solidFill>
                  <a:srgbClr val="002060"/>
                </a:solidFill>
              </a:rPr>
              <a:t> </a:t>
            </a:r>
            <a:r>
              <a:rPr lang="ru-RU" b="1" i="1" dirty="0" err="1">
                <a:solidFill>
                  <a:srgbClr val="002060"/>
                </a:solidFill>
              </a:rPr>
              <a:t>жасалды</a:t>
            </a:r>
            <a:r>
              <a:rPr lang="ru-RU" b="1" i="1" dirty="0">
                <a:solidFill>
                  <a:srgbClr val="002060"/>
                </a:solidFill>
              </a:rPr>
              <a:t>. </a:t>
            </a:r>
            <a:r>
              <a:rPr lang="ru-RU" b="1" i="1" dirty="0" err="1">
                <a:solidFill>
                  <a:srgbClr val="002060"/>
                </a:solidFill>
              </a:rPr>
              <a:t>Балалар</a:t>
            </a:r>
            <a:r>
              <a:rPr lang="ru-RU" b="1" i="1" dirty="0">
                <a:solidFill>
                  <a:srgbClr val="002060"/>
                </a:solidFill>
              </a:rPr>
              <a:t> </a:t>
            </a:r>
            <a:r>
              <a:rPr lang="ru-RU" b="1" i="1" dirty="0" err="1">
                <a:solidFill>
                  <a:srgbClr val="002060"/>
                </a:solidFill>
              </a:rPr>
              <a:t>таңертен</a:t>
            </a:r>
            <a:r>
              <a:rPr lang="ru-RU" b="1" i="1" dirty="0">
                <a:solidFill>
                  <a:srgbClr val="002060"/>
                </a:solidFill>
              </a:rPr>
              <a:t> </a:t>
            </a:r>
            <a:r>
              <a:rPr lang="ru-RU" b="1" i="1" dirty="0" err="1">
                <a:solidFill>
                  <a:srgbClr val="002060"/>
                </a:solidFill>
              </a:rPr>
              <a:t>серуенге</a:t>
            </a:r>
            <a:r>
              <a:rPr lang="ru-RU" b="1" i="1" dirty="0">
                <a:solidFill>
                  <a:srgbClr val="002060"/>
                </a:solidFill>
              </a:rPr>
              <a:t> </a:t>
            </a:r>
            <a:r>
              <a:rPr lang="ru-RU" b="1" i="1" dirty="0" err="1">
                <a:solidFill>
                  <a:srgbClr val="002060"/>
                </a:solidFill>
              </a:rPr>
              <a:t>шыкты</a:t>
            </a:r>
            <a:r>
              <a:rPr lang="ru-RU" b="1" i="1" dirty="0">
                <a:solidFill>
                  <a:srgbClr val="002060"/>
                </a:solidFill>
              </a:rPr>
              <a:t>. </a:t>
            </a:r>
            <a:r>
              <a:rPr lang="ru-RU" b="1" i="1" dirty="0" err="1">
                <a:solidFill>
                  <a:srgbClr val="002060"/>
                </a:solidFill>
              </a:rPr>
              <a:t>Барлык</a:t>
            </a:r>
            <a:r>
              <a:rPr lang="ru-RU" b="1" i="1" dirty="0">
                <a:solidFill>
                  <a:srgbClr val="002060"/>
                </a:solidFill>
              </a:rPr>
              <a:t> </a:t>
            </a:r>
            <a:r>
              <a:rPr lang="ru-RU" b="1" i="1" dirty="0" err="1">
                <a:solidFill>
                  <a:srgbClr val="002060"/>
                </a:solidFill>
              </a:rPr>
              <a:t>топтар</a:t>
            </a:r>
            <a:r>
              <a:rPr lang="ru-RU" b="1" i="1" dirty="0">
                <a:solidFill>
                  <a:srgbClr val="002060"/>
                </a:solidFill>
              </a:rPr>
              <a:t> </a:t>
            </a:r>
            <a:r>
              <a:rPr lang="ru-RU" b="1" i="1" dirty="0" err="1">
                <a:solidFill>
                  <a:srgbClr val="002060"/>
                </a:solidFill>
              </a:rPr>
              <a:t>бірігіп</a:t>
            </a:r>
            <a:r>
              <a:rPr lang="ru-RU" b="1" i="1" dirty="0">
                <a:solidFill>
                  <a:srgbClr val="002060"/>
                </a:solidFill>
              </a:rPr>
              <a:t>, «</a:t>
            </a:r>
            <a:r>
              <a:rPr lang="ru-RU" b="1" i="1" dirty="0" err="1">
                <a:solidFill>
                  <a:srgbClr val="002060"/>
                </a:solidFill>
              </a:rPr>
              <a:t>керуен</a:t>
            </a:r>
            <a:r>
              <a:rPr lang="ru-RU" b="1" i="1" dirty="0">
                <a:solidFill>
                  <a:srgbClr val="002060"/>
                </a:solidFill>
              </a:rPr>
              <a:t>» </a:t>
            </a:r>
            <a:r>
              <a:rPr lang="ru-RU" b="1" i="1" dirty="0" err="1">
                <a:solidFill>
                  <a:srgbClr val="002060"/>
                </a:solidFill>
              </a:rPr>
              <a:t>ойын-сауык</a:t>
            </a:r>
            <a:r>
              <a:rPr lang="ru-RU" b="1" i="1" dirty="0">
                <a:solidFill>
                  <a:srgbClr val="002060"/>
                </a:solidFill>
              </a:rPr>
              <a:t> </a:t>
            </a:r>
            <a:r>
              <a:rPr lang="ru-RU" b="1" i="1" dirty="0" err="1">
                <a:solidFill>
                  <a:srgbClr val="002060"/>
                </a:solidFill>
              </a:rPr>
              <a:t>ортальтына</a:t>
            </a:r>
            <a:r>
              <a:rPr lang="ru-RU" b="1" i="1" dirty="0">
                <a:solidFill>
                  <a:srgbClr val="002060"/>
                </a:solidFill>
              </a:rPr>
              <a:t> </a:t>
            </a:r>
            <a:r>
              <a:rPr lang="ru-RU" b="1" i="1" dirty="0" err="1">
                <a:solidFill>
                  <a:srgbClr val="002060"/>
                </a:solidFill>
              </a:rPr>
              <a:t>кинога</a:t>
            </a:r>
            <a:r>
              <a:rPr lang="ru-RU" b="1" i="1" dirty="0">
                <a:solidFill>
                  <a:srgbClr val="002060"/>
                </a:solidFill>
              </a:rPr>
              <a:t> </a:t>
            </a:r>
            <a:r>
              <a:rPr lang="ru-RU" b="1" i="1" dirty="0" err="1">
                <a:solidFill>
                  <a:srgbClr val="002060"/>
                </a:solidFill>
              </a:rPr>
              <a:t>бардык</a:t>
            </a:r>
            <a:r>
              <a:rPr lang="ru-RU" b="1" i="1" dirty="0">
                <a:solidFill>
                  <a:srgbClr val="002060"/>
                </a:solidFill>
              </a:rPr>
              <a:t>. </a:t>
            </a:r>
            <a:r>
              <a:rPr lang="ru-RU" b="1" i="1" dirty="0" err="1">
                <a:solidFill>
                  <a:srgbClr val="002060"/>
                </a:solidFill>
              </a:rPr>
              <a:t>Кинода</a:t>
            </a:r>
            <a:r>
              <a:rPr lang="ru-RU" b="1" i="1" dirty="0">
                <a:solidFill>
                  <a:srgbClr val="002060"/>
                </a:solidFill>
              </a:rPr>
              <a:t> </a:t>
            </a:r>
            <a:r>
              <a:rPr lang="ru-RU" b="1" i="1" dirty="0" err="1">
                <a:solidFill>
                  <a:srgbClr val="002060"/>
                </a:solidFill>
              </a:rPr>
              <a:t>балалар</a:t>
            </a:r>
            <a:r>
              <a:rPr lang="ru-RU" b="1" i="1" dirty="0">
                <a:solidFill>
                  <a:srgbClr val="002060"/>
                </a:solidFill>
              </a:rPr>
              <a:t> «</a:t>
            </a:r>
            <a:r>
              <a:rPr lang="ru-RU" b="1" i="1" dirty="0" err="1">
                <a:solidFill>
                  <a:srgbClr val="002060"/>
                </a:solidFill>
              </a:rPr>
              <a:t>Элио»мультфильмін</a:t>
            </a:r>
            <a:r>
              <a:rPr lang="ru-RU" b="1" i="1" dirty="0">
                <a:solidFill>
                  <a:srgbClr val="002060"/>
                </a:solidFill>
              </a:rPr>
              <a:t> </a:t>
            </a:r>
            <a:r>
              <a:rPr lang="ru-RU" b="1" i="1" dirty="0" err="1">
                <a:solidFill>
                  <a:srgbClr val="002060"/>
                </a:solidFill>
              </a:rPr>
              <a:t>тамашалады</a:t>
            </a:r>
            <a:r>
              <a:rPr lang="ru-RU" dirty="0"/>
              <a:t>. </a:t>
            </a:r>
            <a:endParaRPr lang="ru-RU" dirty="0"/>
          </a:p>
        </p:txBody>
      </p:sp>
    </p:spTree>
    <p:extLst>
      <p:ext uri="{BB962C8B-B14F-4D97-AF65-F5344CB8AC3E}">
        <p14:creationId xmlns:p14="http://schemas.microsoft.com/office/powerpoint/2010/main" val="234927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25869A9-C2C0-DA15-6712-AEC4A1D9DC0B}"/>
              </a:ext>
            </a:extLst>
          </p:cNvPr>
          <p:cNvSpPr>
            <a:spLocks noGrp="1"/>
          </p:cNvSpPr>
          <p:nvPr>
            <p:ph type="title"/>
          </p:nvPr>
        </p:nvSpPr>
        <p:spPr>
          <a:xfrm>
            <a:off x="4568952" y="319405"/>
            <a:ext cx="2865120" cy="1325563"/>
          </a:xfrm>
        </p:spPr>
        <p:txBody>
          <a:bodyPr/>
          <a:lstStyle/>
          <a:p>
            <a:r>
              <a:rPr lang="kk-KZ" dirty="0"/>
              <a:t>24 маусым</a:t>
            </a:r>
            <a:endParaRPr lang="ru-KZ" dirty="0"/>
          </a:p>
        </p:txBody>
      </p:sp>
      <p:pic>
        <p:nvPicPr>
          <p:cNvPr id="4" name="Объект 3">
            <a:extLst>
              <a:ext uri="{FF2B5EF4-FFF2-40B4-BE49-F238E27FC236}">
                <a16:creationId xmlns:a16="http://schemas.microsoft.com/office/drawing/2014/main" xmlns="" id="{36B4FAFE-52AB-98A6-7A08-439EF4C64B6E}"/>
              </a:ext>
            </a:extLst>
          </p:cNvPr>
          <p:cNvPicPr>
            <a:picLocks noGrp="1" noChangeAspect="1"/>
          </p:cNvPicPr>
          <p:nvPr>
            <p:ph idx="1"/>
          </p:nvPr>
        </p:nvPicPr>
        <p:blipFill>
          <a:blip r:embed="rId2"/>
          <a:stretch>
            <a:fillRect/>
          </a:stretch>
        </p:blipFill>
        <p:spPr>
          <a:xfrm>
            <a:off x="6760467" y="1577340"/>
            <a:ext cx="4768073" cy="4351338"/>
          </a:xfrm>
          <a:prstGeom prst="rect">
            <a:avLst/>
          </a:prstGeom>
        </p:spPr>
      </p:pic>
      <p:pic>
        <p:nvPicPr>
          <p:cNvPr id="5" name="Рисунок 4">
            <a:extLst>
              <a:ext uri="{FF2B5EF4-FFF2-40B4-BE49-F238E27FC236}">
                <a16:creationId xmlns:a16="http://schemas.microsoft.com/office/drawing/2014/main" xmlns="" id="{C8A5106A-183C-EC6A-4047-2266BC4DC57D}"/>
              </a:ext>
            </a:extLst>
          </p:cNvPr>
          <p:cNvPicPr>
            <a:picLocks noChangeAspect="1"/>
          </p:cNvPicPr>
          <p:nvPr/>
        </p:nvPicPr>
        <p:blipFill>
          <a:blip r:embed="rId3"/>
          <a:stretch>
            <a:fillRect/>
          </a:stretch>
        </p:blipFill>
        <p:spPr>
          <a:xfrm>
            <a:off x="795908" y="1577340"/>
            <a:ext cx="4635627" cy="4351338"/>
          </a:xfrm>
          <a:prstGeom prst="rect">
            <a:avLst/>
          </a:prstGeom>
        </p:spPr>
      </p:pic>
    </p:spTree>
    <p:extLst>
      <p:ext uri="{BB962C8B-B14F-4D97-AF65-F5344CB8AC3E}">
        <p14:creationId xmlns:p14="http://schemas.microsoft.com/office/powerpoint/2010/main" val="16961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31D1C5-6420-0F28-A008-17AEE5522762}"/>
              </a:ext>
            </a:extLst>
          </p:cNvPr>
          <p:cNvSpPr>
            <a:spLocks noGrp="1"/>
          </p:cNvSpPr>
          <p:nvPr>
            <p:ph type="title"/>
          </p:nvPr>
        </p:nvSpPr>
        <p:spPr>
          <a:xfrm>
            <a:off x="4722876" y="365125"/>
            <a:ext cx="2746248" cy="1325563"/>
          </a:xfrm>
        </p:spPr>
        <p:txBody>
          <a:bodyPr/>
          <a:lstStyle/>
          <a:p>
            <a:r>
              <a:rPr lang="kk-KZ" dirty="0"/>
              <a:t>25 маусым</a:t>
            </a:r>
            <a:endParaRPr lang="ru-KZ" dirty="0"/>
          </a:p>
        </p:txBody>
      </p:sp>
      <p:pic>
        <p:nvPicPr>
          <p:cNvPr id="4" name="Объект 3">
            <a:extLst>
              <a:ext uri="{FF2B5EF4-FFF2-40B4-BE49-F238E27FC236}">
                <a16:creationId xmlns:a16="http://schemas.microsoft.com/office/drawing/2014/main" xmlns="" id="{F4868880-DF72-3D97-DEC4-0BA63D570A57}"/>
              </a:ext>
            </a:extLst>
          </p:cNvPr>
          <p:cNvPicPr>
            <a:picLocks noGrp="1" noChangeAspect="1"/>
          </p:cNvPicPr>
          <p:nvPr>
            <p:ph idx="1"/>
          </p:nvPr>
        </p:nvPicPr>
        <p:blipFill>
          <a:blip r:embed="rId2"/>
          <a:stretch>
            <a:fillRect/>
          </a:stretch>
        </p:blipFill>
        <p:spPr>
          <a:xfrm>
            <a:off x="6812280" y="1496440"/>
            <a:ext cx="4453939" cy="4531361"/>
          </a:xfrm>
          <a:prstGeom prst="rect">
            <a:avLst/>
          </a:prstGeom>
        </p:spPr>
      </p:pic>
      <p:pic>
        <p:nvPicPr>
          <p:cNvPr id="5" name="Рисунок 4">
            <a:extLst>
              <a:ext uri="{FF2B5EF4-FFF2-40B4-BE49-F238E27FC236}">
                <a16:creationId xmlns:a16="http://schemas.microsoft.com/office/drawing/2014/main" xmlns="" id="{D90A8D5A-666A-8D37-71A8-F23D8D54AD61}"/>
              </a:ext>
            </a:extLst>
          </p:cNvPr>
          <p:cNvPicPr>
            <a:picLocks noChangeAspect="1"/>
          </p:cNvPicPr>
          <p:nvPr/>
        </p:nvPicPr>
        <p:blipFill>
          <a:blip r:embed="rId3"/>
          <a:stretch>
            <a:fillRect/>
          </a:stretch>
        </p:blipFill>
        <p:spPr>
          <a:xfrm>
            <a:off x="1154382" y="1510666"/>
            <a:ext cx="4067651" cy="4517136"/>
          </a:xfrm>
          <a:prstGeom prst="rect">
            <a:avLst/>
          </a:prstGeom>
        </p:spPr>
      </p:pic>
    </p:spTree>
    <p:extLst>
      <p:ext uri="{BB962C8B-B14F-4D97-AF65-F5344CB8AC3E}">
        <p14:creationId xmlns:p14="http://schemas.microsoft.com/office/powerpoint/2010/main" val="7800203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501</Words>
  <Application>Microsoft Office PowerPoint</Application>
  <PresentationFormat>Произвольный</PresentationFormat>
  <Paragraphs>41</Paragraphs>
  <Slides>20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Ғажайып лагерь</vt:lpstr>
      <vt:lpstr>16 маусым</vt:lpstr>
      <vt:lpstr>17 маусым</vt:lpstr>
      <vt:lpstr>18 маусым </vt:lpstr>
      <vt:lpstr>19 маусым</vt:lpstr>
      <vt:lpstr>  20 маусым</vt:lpstr>
      <vt:lpstr>  23 маусым</vt:lpstr>
      <vt:lpstr>24 маусым</vt:lpstr>
      <vt:lpstr>25 маусым</vt:lpstr>
      <vt:lpstr>26 маусым</vt:lpstr>
      <vt:lpstr>16.06.25 </vt:lpstr>
      <vt:lpstr> </vt:lpstr>
      <vt:lpstr> </vt:lpstr>
      <vt:lpstr>18.06.2025 </vt:lpstr>
      <vt:lpstr>Презентация PowerPoint</vt:lpstr>
      <vt:lpstr>20.06.2025 Балалармен бірге ПЛАНЕТАРИЙ көріп, оның шығу тарихымен таныстық. Олардың қызығушылығы артып, жаңа технологияларға қызыға қарады. Кейін логикалық ойындар ұйымдастырылып, зейінділік пен ойлау қабілеті дамытылды. Таным мен ойын қатар өрбіген бұл күн балаларға ерекше әсер қалдырды</vt:lpstr>
      <vt:lpstr>23.06.2025ж</vt:lpstr>
      <vt:lpstr>24.06.25  «Тапқыр достар» ойыны ойнатылды. Ойын 3 бөлімнен өткізілді.Оқушыларды екі топқа бөліп, әр түрлі сұрақтар қойылды. Екінші бөлімінде жасырылған әріптерді таңдатып , жүргізушінің сұрақтарына cол әріптерден басталатын сөзден жауап беру тапсырылды. «Кім жылдам» бөлімі сайысында кішкене қырқылған қағаздарға әр түрлі сөздер, аң аттары, бұйым атаулары жазылып, қимылмен көрерменге түсіндіру тапсырылды. Соңынан екі топ бір біріне әннің бастапқы қатарын айтып, «Келесі қатарын жалғастыр» тапсырмасы мен ойынды аяқтады. Ойын өте қызықты өтті.</vt:lpstr>
      <vt:lpstr>26.06.2025ж</vt:lpstr>
      <vt:lpstr>    27.06.2025 «Бақытты балалық шақ» тақырыбында лагердің жабылу салтанаты өткізілді. Балалар өздерінің өнерлерін көрсетті. Соңында лагерь балаларымен әңгіме өткізілді. Олар өздерінің ризашылықтарын білдірді.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Куанышгул Абуталипкызы</dc:creator>
  <cp:lastModifiedBy>Запас5</cp:lastModifiedBy>
  <cp:revision>3</cp:revision>
  <dcterms:created xsi:type="dcterms:W3CDTF">2025-06-27T04:18:51Z</dcterms:created>
  <dcterms:modified xsi:type="dcterms:W3CDTF">2025-06-27T07:49:08Z</dcterms:modified>
</cp:coreProperties>
</file>